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1" r:id="rId4"/>
    <p:sldId id="258" r:id="rId5"/>
    <p:sldId id="263" r:id="rId6"/>
    <p:sldId id="266" r:id="rId7"/>
    <p:sldId id="259" r:id="rId8"/>
    <p:sldId id="262" r:id="rId9"/>
    <p:sldId id="265" r:id="rId10"/>
    <p:sldId id="260" r:id="rId11"/>
  </p:sldIdLst>
  <p:sldSz cx="12192000" cy="6858000"/>
  <p:notesSz cx="7104063" cy="10234613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845F4E-17A0-448C-B063-9C4EFD3264A1}" v="921" dt="2024-08-27T16:39:50.0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just format 1 - Dekorfärg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just format 3 - Dekorfärg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31293B-1241-4F5D-B42E-BA9D4323EFC0}" type="doc">
      <dgm:prSet loTypeId="urn:microsoft.com/office/officeart/2008/layout/LinedLis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sv-SE"/>
        </a:p>
      </dgm:t>
    </dgm:pt>
    <dgm:pt modelId="{1CCBFAB7-B7AA-4C8C-8113-9AC2EA829119}">
      <dgm:prSet phldrT="[Text]"/>
      <dgm:spPr/>
      <dgm:t>
        <a:bodyPr/>
        <a:lstStyle/>
        <a:p>
          <a:pPr>
            <a:defRPr b="1"/>
          </a:pPr>
          <a:r>
            <a:rPr lang="sv-SE" dirty="0"/>
            <a:t>Slutföra strukturen för framtida fakturering i </a:t>
          </a:r>
          <a:r>
            <a:rPr lang="sv-SE" dirty="0" err="1"/>
            <a:t>VägFas</a:t>
          </a:r>
          <a:r>
            <a:rPr lang="sv-SE" dirty="0"/>
            <a:t> </a:t>
          </a:r>
        </a:p>
        <a:p>
          <a:pPr>
            <a:defRPr b="1"/>
          </a:pPr>
          <a:r>
            <a:rPr lang="sv-SE" dirty="0"/>
            <a:t>Se över framtida intäkter för externa slitageavgifter</a:t>
          </a:r>
        </a:p>
        <a:p>
          <a:pPr>
            <a:defRPr b="1"/>
          </a:pPr>
          <a:endParaRPr lang="sv-SE" dirty="0"/>
        </a:p>
      </dgm:t>
    </dgm:pt>
    <dgm:pt modelId="{97789C03-CE82-4103-AE08-8B95C70841E2}" type="parTrans" cxnId="{5F8E5DBF-52B6-4A98-B4CC-851D5FF27662}">
      <dgm:prSet/>
      <dgm:spPr/>
      <dgm:t>
        <a:bodyPr/>
        <a:lstStyle/>
        <a:p>
          <a:endParaRPr lang="sv-SE"/>
        </a:p>
      </dgm:t>
    </dgm:pt>
    <dgm:pt modelId="{5FEBDEDD-C32E-4664-89DE-BCA4930E4AB2}" type="sibTrans" cxnId="{5F8E5DBF-52B6-4A98-B4CC-851D5FF27662}">
      <dgm:prSet/>
      <dgm:spPr/>
      <dgm:t>
        <a:bodyPr/>
        <a:lstStyle/>
        <a:p>
          <a:endParaRPr lang="sv-SE"/>
        </a:p>
      </dgm:t>
    </dgm:pt>
    <dgm:pt modelId="{A2C98F5F-F443-4AB1-A262-5434A448AC90}">
      <dgm:prSet phldrT="[Text]"/>
      <dgm:spPr/>
      <dgm:t>
        <a:bodyPr/>
        <a:lstStyle/>
        <a:p>
          <a:pPr>
            <a:defRPr b="1"/>
          </a:pPr>
          <a:r>
            <a:rPr lang="sv-SE" dirty="0"/>
            <a:t>Jaga på inbetalningar av årsavgifter	</a:t>
          </a:r>
        </a:p>
      </dgm:t>
    </dgm:pt>
    <dgm:pt modelId="{E0D8307C-6177-4BC7-808F-46EC0CD0D223}" type="parTrans" cxnId="{C925B07F-C2BC-42FA-AA9C-37D319193CF6}">
      <dgm:prSet/>
      <dgm:spPr/>
      <dgm:t>
        <a:bodyPr/>
        <a:lstStyle/>
        <a:p>
          <a:endParaRPr lang="sv-SE"/>
        </a:p>
      </dgm:t>
    </dgm:pt>
    <dgm:pt modelId="{FEF66F14-0F3E-4040-8B1B-0D86D2405AC8}" type="sibTrans" cxnId="{C925B07F-C2BC-42FA-AA9C-37D319193CF6}">
      <dgm:prSet/>
      <dgm:spPr/>
      <dgm:t>
        <a:bodyPr/>
        <a:lstStyle/>
        <a:p>
          <a:endParaRPr lang="sv-SE"/>
        </a:p>
      </dgm:t>
    </dgm:pt>
    <dgm:pt modelId="{98702AD6-3003-4C25-9165-C08ECCF9DAC5}">
      <dgm:prSet phldrT="[Text]"/>
      <dgm:spPr/>
      <dgm:t>
        <a:bodyPr/>
        <a:lstStyle/>
        <a:p>
          <a:pPr>
            <a:defRPr b="1"/>
          </a:pPr>
          <a:r>
            <a:rPr lang="sv-SE" dirty="0"/>
            <a:t>Följa utvecklingen av </a:t>
          </a:r>
          <a:r>
            <a:rPr lang="sv-SE" dirty="0" err="1"/>
            <a:t>VägFas</a:t>
          </a:r>
          <a:endParaRPr lang="sv-SE" dirty="0"/>
        </a:p>
      </dgm:t>
    </dgm:pt>
    <dgm:pt modelId="{6251AB32-1FD4-446D-BD33-7E397C4F49C0}" type="parTrans" cxnId="{0FD7AF6B-7BCB-4B07-867E-273E528D317A}">
      <dgm:prSet/>
      <dgm:spPr/>
      <dgm:t>
        <a:bodyPr/>
        <a:lstStyle/>
        <a:p>
          <a:endParaRPr lang="sv-SE"/>
        </a:p>
      </dgm:t>
    </dgm:pt>
    <dgm:pt modelId="{EE2C18B4-CADF-4AD4-B9F5-0D577C9AADD3}" type="sibTrans" cxnId="{0FD7AF6B-7BCB-4B07-867E-273E528D317A}">
      <dgm:prSet/>
      <dgm:spPr/>
      <dgm:t>
        <a:bodyPr/>
        <a:lstStyle/>
        <a:p>
          <a:endParaRPr lang="sv-SE"/>
        </a:p>
      </dgm:t>
    </dgm:pt>
    <dgm:pt modelId="{E5B1C213-5587-47E5-BF41-67BB471465D9}" type="pres">
      <dgm:prSet presAssocID="{AD31293B-1241-4F5D-B42E-BA9D4323EFC0}" presName="vert0" presStyleCnt="0">
        <dgm:presLayoutVars>
          <dgm:dir/>
          <dgm:animOne val="branch"/>
          <dgm:animLvl val="lvl"/>
        </dgm:presLayoutVars>
      </dgm:prSet>
      <dgm:spPr/>
    </dgm:pt>
    <dgm:pt modelId="{04F341C9-546D-48D9-A855-33D565102B7F}" type="pres">
      <dgm:prSet presAssocID="{1CCBFAB7-B7AA-4C8C-8113-9AC2EA829119}" presName="thickLine" presStyleLbl="alignNode1" presStyleIdx="0" presStyleCnt="3"/>
      <dgm:spPr/>
    </dgm:pt>
    <dgm:pt modelId="{27464DB8-E6FF-474E-8531-94CD17EBFBBC}" type="pres">
      <dgm:prSet presAssocID="{1CCBFAB7-B7AA-4C8C-8113-9AC2EA829119}" presName="horz1" presStyleCnt="0"/>
      <dgm:spPr/>
    </dgm:pt>
    <dgm:pt modelId="{95C55349-9118-450D-AE29-54334705438E}" type="pres">
      <dgm:prSet presAssocID="{1CCBFAB7-B7AA-4C8C-8113-9AC2EA829119}" presName="tx1" presStyleLbl="revTx" presStyleIdx="0" presStyleCnt="3"/>
      <dgm:spPr/>
    </dgm:pt>
    <dgm:pt modelId="{8CEDFB67-B148-4E8C-833B-E0DEA7F93AB0}" type="pres">
      <dgm:prSet presAssocID="{1CCBFAB7-B7AA-4C8C-8113-9AC2EA829119}" presName="vert1" presStyleCnt="0"/>
      <dgm:spPr/>
    </dgm:pt>
    <dgm:pt modelId="{52042CFC-2617-4D20-88F9-4CD144EAF388}" type="pres">
      <dgm:prSet presAssocID="{A2C98F5F-F443-4AB1-A262-5434A448AC90}" presName="thickLine" presStyleLbl="alignNode1" presStyleIdx="1" presStyleCnt="3"/>
      <dgm:spPr/>
    </dgm:pt>
    <dgm:pt modelId="{1CC4CB79-728A-4017-B6B9-63A098775A9D}" type="pres">
      <dgm:prSet presAssocID="{A2C98F5F-F443-4AB1-A262-5434A448AC90}" presName="horz1" presStyleCnt="0"/>
      <dgm:spPr/>
    </dgm:pt>
    <dgm:pt modelId="{A5CA42B8-2B82-46FD-8CA7-356DE2107EDF}" type="pres">
      <dgm:prSet presAssocID="{A2C98F5F-F443-4AB1-A262-5434A448AC90}" presName="tx1" presStyleLbl="revTx" presStyleIdx="1" presStyleCnt="3"/>
      <dgm:spPr/>
    </dgm:pt>
    <dgm:pt modelId="{FF9552A6-D309-4ED1-977A-7A2130A8C032}" type="pres">
      <dgm:prSet presAssocID="{A2C98F5F-F443-4AB1-A262-5434A448AC90}" presName="vert1" presStyleCnt="0"/>
      <dgm:spPr/>
    </dgm:pt>
    <dgm:pt modelId="{B21EF839-97D7-41F3-A0C8-CFC2ECF3FC91}" type="pres">
      <dgm:prSet presAssocID="{98702AD6-3003-4C25-9165-C08ECCF9DAC5}" presName="thickLine" presStyleLbl="alignNode1" presStyleIdx="2" presStyleCnt="3"/>
      <dgm:spPr/>
    </dgm:pt>
    <dgm:pt modelId="{7FAD892A-2C52-47CD-A7B5-CDC7CA7FEA4D}" type="pres">
      <dgm:prSet presAssocID="{98702AD6-3003-4C25-9165-C08ECCF9DAC5}" presName="horz1" presStyleCnt="0"/>
      <dgm:spPr/>
    </dgm:pt>
    <dgm:pt modelId="{64BE577B-D9F3-4A9F-802C-F8D1B45AE01C}" type="pres">
      <dgm:prSet presAssocID="{98702AD6-3003-4C25-9165-C08ECCF9DAC5}" presName="tx1" presStyleLbl="revTx" presStyleIdx="2" presStyleCnt="3"/>
      <dgm:spPr/>
    </dgm:pt>
    <dgm:pt modelId="{D7D6D130-8340-4A73-BA78-AC81FD7345F1}" type="pres">
      <dgm:prSet presAssocID="{98702AD6-3003-4C25-9165-C08ECCF9DAC5}" presName="vert1" presStyleCnt="0"/>
      <dgm:spPr/>
    </dgm:pt>
  </dgm:ptLst>
  <dgm:cxnLst>
    <dgm:cxn modelId="{0FD7AF6B-7BCB-4B07-867E-273E528D317A}" srcId="{AD31293B-1241-4F5D-B42E-BA9D4323EFC0}" destId="{98702AD6-3003-4C25-9165-C08ECCF9DAC5}" srcOrd="2" destOrd="0" parTransId="{6251AB32-1FD4-446D-BD33-7E397C4F49C0}" sibTransId="{EE2C18B4-CADF-4AD4-B9F5-0D577C9AADD3}"/>
    <dgm:cxn modelId="{6C81CE57-75F1-4944-AB72-AC73B3919ECD}" type="presOf" srcId="{98702AD6-3003-4C25-9165-C08ECCF9DAC5}" destId="{64BE577B-D9F3-4A9F-802C-F8D1B45AE01C}" srcOrd="0" destOrd="0" presId="urn:microsoft.com/office/officeart/2008/layout/LinedList"/>
    <dgm:cxn modelId="{C925B07F-C2BC-42FA-AA9C-37D319193CF6}" srcId="{AD31293B-1241-4F5D-B42E-BA9D4323EFC0}" destId="{A2C98F5F-F443-4AB1-A262-5434A448AC90}" srcOrd="1" destOrd="0" parTransId="{E0D8307C-6177-4BC7-808F-46EC0CD0D223}" sibTransId="{FEF66F14-0F3E-4040-8B1B-0D86D2405AC8}"/>
    <dgm:cxn modelId="{9BC9F0B3-FF6A-476E-8918-4A11A6E266C1}" type="presOf" srcId="{1CCBFAB7-B7AA-4C8C-8113-9AC2EA829119}" destId="{95C55349-9118-450D-AE29-54334705438E}" srcOrd="0" destOrd="0" presId="urn:microsoft.com/office/officeart/2008/layout/LinedList"/>
    <dgm:cxn modelId="{5F8E5DBF-52B6-4A98-B4CC-851D5FF27662}" srcId="{AD31293B-1241-4F5D-B42E-BA9D4323EFC0}" destId="{1CCBFAB7-B7AA-4C8C-8113-9AC2EA829119}" srcOrd="0" destOrd="0" parTransId="{97789C03-CE82-4103-AE08-8B95C70841E2}" sibTransId="{5FEBDEDD-C32E-4664-89DE-BCA4930E4AB2}"/>
    <dgm:cxn modelId="{3C028CC3-E0BB-437F-8093-F84A646C2184}" type="presOf" srcId="{A2C98F5F-F443-4AB1-A262-5434A448AC90}" destId="{A5CA42B8-2B82-46FD-8CA7-356DE2107EDF}" srcOrd="0" destOrd="0" presId="urn:microsoft.com/office/officeart/2008/layout/LinedList"/>
    <dgm:cxn modelId="{2B7910F4-68C7-4A49-85EF-E03046011959}" type="presOf" srcId="{AD31293B-1241-4F5D-B42E-BA9D4323EFC0}" destId="{E5B1C213-5587-47E5-BF41-67BB471465D9}" srcOrd="0" destOrd="0" presId="urn:microsoft.com/office/officeart/2008/layout/LinedList"/>
    <dgm:cxn modelId="{72097E3E-08C1-4163-B4C1-A764D6D08263}" type="presParOf" srcId="{E5B1C213-5587-47E5-BF41-67BB471465D9}" destId="{04F341C9-546D-48D9-A855-33D565102B7F}" srcOrd="0" destOrd="0" presId="urn:microsoft.com/office/officeart/2008/layout/LinedList"/>
    <dgm:cxn modelId="{BFC590C5-D595-4ECB-BCD2-B062487FD555}" type="presParOf" srcId="{E5B1C213-5587-47E5-BF41-67BB471465D9}" destId="{27464DB8-E6FF-474E-8531-94CD17EBFBBC}" srcOrd="1" destOrd="0" presId="urn:microsoft.com/office/officeart/2008/layout/LinedList"/>
    <dgm:cxn modelId="{5927887F-A931-416A-96CD-80ED2400BBFA}" type="presParOf" srcId="{27464DB8-E6FF-474E-8531-94CD17EBFBBC}" destId="{95C55349-9118-450D-AE29-54334705438E}" srcOrd="0" destOrd="0" presId="urn:microsoft.com/office/officeart/2008/layout/LinedList"/>
    <dgm:cxn modelId="{5F15C7D9-3108-422D-B94E-94002743A8F0}" type="presParOf" srcId="{27464DB8-E6FF-474E-8531-94CD17EBFBBC}" destId="{8CEDFB67-B148-4E8C-833B-E0DEA7F93AB0}" srcOrd="1" destOrd="0" presId="urn:microsoft.com/office/officeart/2008/layout/LinedList"/>
    <dgm:cxn modelId="{6F569AF9-AFBF-4224-B65F-9D4EF27F1307}" type="presParOf" srcId="{E5B1C213-5587-47E5-BF41-67BB471465D9}" destId="{52042CFC-2617-4D20-88F9-4CD144EAF388}" srcOrd="2" destOrd="0" presId="urn:microsoft.com/office/officeart/2008/layout/LinedList"/>
    <dgm:cxn modelId="{4835928B-67C8-4304-BAC6-BD6B01A39830}" type="presParOf" srcId="{E5B1C213-5587-47E5-BF41-67BB471465D9}" destId="{1CC4CB79-728A-4017-B6B9-63A098775A9D}" srcOrd="3" destOrd="0" presId="urn:microsoft.com/office/officeart/2008/layout/LinedList"/>
    <dgm:cxn modelId="{15895848-3AA0-4694-99FF-0E824B827811}" type="presParOf" srcId="{1CC4CB79-728A-4017-B6B9-63A098775A9D}" destId="{A5CA42B8-2B82-46FD-8CA7-356DE2107EDF}" srcOrd="0" destOrd="0" presId="urn:microsoft.com/office/officeart/2008/layout/LinedList"/>
    <dgm:cxn modelId="{2AA4605E-FD5C-4D71-9AE6-CF78FF25DA7F}" type="presParOf" srcId="{1CC4CB79-728A-4017-B6B9-63A098775A9D}" destId="{FF9552A6-D309-4ED1-977A-7A2130A8C032}" srcOrd="1" destOrd="0" presId="urn:microsoft.com/office/officeart/2008/layout/LinedList"/>
    <dgm:cxn modelId="{682625C7-A230-4820-9496-3A13810E7939}" type="presParOf" srcId="{E5B1C213-5587-47E5-BF41-67BB471465D9}" destId="{B21EF839-97D7-41F3-A0C8-CFC2ECF3FC91}" srcOrd="4" destOrd="0" presId="urn:microsoft.com/office/officeart/2008/layout/LinedList"/>
    <dgm:cxn modelId="{9C2876BD-9FD7-4E29-92E0-894F9F67325C}" type="presParOf" srcId="{E5B1C213-5587-47E5-BF41-67BB471465D9}" destId="{7FAD892A-2C52-47CD-A7B5-CDC7CA7FEA4D}" srcOrd="5" destOrd="0" presId="urn:microsoft.com/office/officeart/2008/layout/LinedList"/>
    <dgm:cxn modelId="{1A2CB3EB-6ABC-4D81-904C-196F023EB3F4}" type="presParOf" srcId="{7FAD892A-2C52-47CD-A7B5-CDC7CA7FEA4D}" destId="{64BE577B-D9F3-4A9F-802C-F8D1B45AE01C}" srcOrd="0" destOrd="0" presId="urn:microsoft.com/office/officeart/2008/layout/LinedList"/>
    <dgm:cxn modelId="{DE9E5454-F37D-4DA0-AFF1-6D1221CC3AB3}" type="presParOf" srcId="{7FAD892A-2C52-47CD-A7B5-CDC7CA7FEA4D}" destId="{D7D6D130-8340-4A73-BA78-AC81FD7345F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F341C9-546D-48D9-A855-33D565102B7F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5C55349-9118-450D-AE29-54334705438E}">
      <dsp:nvSpPr>
        <dsp:cNvPr id="0" name=""/>
        <dsp:cNvSpPr/>
      </dsp:nvSpPr>
      <dsp:spPr>
        <a:xfrm>
          <a:off x="0" y="212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sv-SE" sz="2400" kern="1200" dirty="0"/>
            <a:t>Slutföra strukturen för framtida fakturering i </a:t>
          </a:r>
          <a:r>
            <a:rPr lang="sv-SE" sz="2400" kern="1200" dirty="0" err="1"/>
            <a:t>VägFas</a:t>
          </a:r>
          <a:r>
            <a:rPr lang="sv-SE" sz="2400" kern="1200" dirty="0"/>
            <a:t> 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sv-SE" sz="2400" kern="1200" dirty="0"/>
            <a:t>Se över framtida intäkter för externa slitageavgifter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endParaRPr lang="sv-SE" sz="2400" kern="1200" dirty="0"/>
        </a:p>
      </dsp:txBody>
      <dsp:txXfrm>
        <a:off x="0" y="2124"/>
        <a:ext cx="10515600" cy="1449029"/>
      </dsp:txXfrm>
    </dsp:sp>
    <dsp:sp modelId="{52042CFC-2617-4D20-88F9-4CD144EAF388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5CA42B8-2B82-46FD-8CA7-356DE2107EDF}">
      <dsp:nvSpPr>
        <dsp:cNvPr id="0" name=""/>
        <dsp:cNvSpPr/>
      </dsp:nvSpPr>
      <dsp:spPr>
        <a:xfrm>
          <a:off x="0" y="145115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sv-SE" sz="2400" kern="1200" dirty="0"/>
            <a:t>Jaga på inbetalningar av årsavgifter	</a:t>
          </a:r>
        </a:p>
      </dsp:txBody>
      <dsp:txXfrm>
        <a:off x="0" y="1451154"/>
        <a:ext cx="10515600" cy="1449029"/>
      </dsp:txXfrm>
    </dsp:sp>
    <dsp:sp modelId="{B21EF839-97D7-41F3-A0C8-CFC2ECF3FC91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4BE577B-D9F3-4A9F-802C-F8D1B45AE01C}">
      <dsp:nvSpPr>
        <dsp:cNvPr id="0" name=""/>
        <dsp:cNvSpPr/>
      </dsp:nvSpPr>
      <dsp:spPr>
        <a:xfrm>
          <a:off x="0" y="2900183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sv-SE" sz="2400" kern="1200" dirty="0"/>
            <a:t>Följa utvecklingen av </a:t>
          </a:r>
          <a:r>
            <a:rPr lang="sv-SE" sz="2400" kern="1200" dirty="0" err="1"/>
            <a:t>VägFas</a:t>
          </a:r>
          <a:endParaRPr lang="sv-SE" sz="2400" kern="1200" dirty="0"/>
        </a:p>
      </dsp:txBody>
      <dsp:txXfrm>
        <a:off x="0" y="2900183"/>
        <a:ext cx="10515600" cy="14490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7950085-67DF-4DE1-89AE-38CA7F1091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021005D2-2D42-4CAE-8E1F-2902077E7D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4F471C4-CEC3-48B4-908F-859120C51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77880A93-6FA1-43B1-8232-DA028B3F9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A57AD09-0BB2-4EAD-818A-959D39714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22531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BC7E38A-0EF8-40DB-B23F-DA3EE4592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49B815F-03D0-449F-A152-A1DE2EE967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047F74BE-BC46-4CF4-B72E-B590FCE7C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F24AB8F0-38E8-4913-BDCC-565E51710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85034EF-249D-4D9C-9AC7-5F9F73333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9220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37DE9DD-1D07-4457-A06F-BB92FAF25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9369D0F-BEBA-4012-8DD9-42AEC46D22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814DC30-C731-479A-B124-6C634094B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C73EF3B-975F-486C-A703-6237F4788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3A226BC-8F69-4CC9-85D4-B5F43CE13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17278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46405E3-745A-45AD-B7DB-3585C87C0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77B5ABB-D83B-4D1D-B7CD-D344BF56F3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56AB7FEB-B572-4A99-8932-A3DE2AC0FE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6E95EF0A-9507-4B34-8E43-55D1357BF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A4B03DB-A997-4009-A756-876BE0470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8C5622F1-9E35-4610-A1E3-2A3F1AF5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33818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01DBC99-1BAE-4F9D-872E-173BFFCC9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EE6655F-703D-45C2-9F73-FC4EA9C99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47FA7BAD-0795-483B-882E-54908B0F5E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012C55AE-1934-4B9D-A5AB-E3472D0EC7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4F589116-03AF-4C33-8795-267ED821C1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B3D041BA-1348-45DC-B926-36D1BB4E3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F4924133-38EC-423C-AD84-7F0A92F59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39F1F860-0281-468A-976C-0717FA527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4466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4714A39-E438-439F-999E-FA7EFE63C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F1C1E4E8-F9AF-470C-BAF8-B59247280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FC148BC5-DA49-448B-A2C8-E5151AD93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6CB9CA46-2849-45CE-B727-86CCB6CD9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88443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E2EE051C-F6D9-4745-B16E-209D7CCBD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F483BA36-921E-4712-9626-B77577CE9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54190D89-2CEC-4E8D-A547-CA1CDB02A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63226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FB8786A-66D5-4571-A5BC-D1FA4C5A8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2294C64-A45F-4486-A7D7-9133AC77A0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1A5AA934-A781-47DD-83A2-F25FCA5D64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E84E7A57-53B4-407D-AB9F-FBB743914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06547385-2440-435A-AD83-722048F7C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536D5A5D-83CF-48DC-9851-6990F5505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45508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1270C60-828F-4E06-9D5C-8BEBFCF6E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D959FEFA-BF54-40E6-AED1-1B278849D2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58A0EA9C-39E0-438F-AE02-0F021B27D7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998FB6EF-2E29-4723-89FC-EE318B6DF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EEA66BFE-873E-4807-8CFD-70ABD5244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EABF112-5554-4CB9-9455-9D7943E84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40331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5D93146-7912-4410-B4DE-4007BC85E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536A3D3E-7545-494A-AE02-F9DCDA0153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2796D94-D7DD-4D31-BB09-4E3FB94A4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8F38450-C3D8-4E89-894E-6149929EA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E308CE7-96AE-4111-B88A-5C21CA8C9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83989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DC2163C6-8C1E-42AC-B541-6480BD31B3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0049D9AF-D7F9-4028-B1B9-C34FF2EFED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67D513D-41C4-42EE-83D5-A820FDAC5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BBEBD5E-42C3-4F50-8E41-6B35004D3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1D2FC0A-7811-4557-87A1-1CD70CAFD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59683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9B38B01-CA6B-45C1-B76F-B2155C893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42C2C63F-FBD9-4775-9A9E-741D07CF7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1F26CB2-73CB-44EF-AF03-2EAC8DEF93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41527-273D-4DED-B6CD-24F8EF512B74}" type="datetimeFigureOut">
              <a:rPr lang="sv-SE" smtClean="0"/>
              <a:t>2024-08-27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DF4C1DD-0103-4FD4-8175-F1B989744B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74F8EC3-C277-4C95-9EBE-2DEC22221C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323C7-2778-49A0-A87E-0FFE273E2F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2854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6" name="Rectangle 187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7" name="Rectangle 189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8" name="Rectangle 191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9" name="Rectangle 193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B0F58C30-643E-4D24-BCBD-34BAA86C71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9713" y="248038"/>
            <a:ext cx="7063721" cy="1159200"/>
          </a:xfrm>
        </p:spPr>
        <p:txBody>
          <a:bodyPr anchor="ctr">
            <a:normAutofit/>
          </a:bodyPr>
          <a:lstStyle/>
          <a:p>
            <a:pPr algn="l"/>
            <a:r>
              <a:rPr lang="sv-SE" sz="3700">
                <a:solidFill>
                  <a:srgbClr val="FFFFFF"/>
                </a:solidFill>
              </a:rPr>
              <a:t>Horns Samfällighetsförening</a:t>
            </a:r>
            <a:br>
              <a:rPr lang="sv-SE" sz="3700">
                <a:solidFill>
                  <a:srgbClr val="FFFFFF"/>
                </a:solidFill>
              </a:rPr>
            </a:br>
            <a:r>
              <a:rPr lang="sv-SE" sz="3700">
                <a:solidFill>
                  <a:srgbClr val="FFFFFF"/>
                </a:solidFill>
              </a:rPr>
              <a:t>Ekonomirapport 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25B18F17-61E7-4CFC-A398-AAA4352D44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499" y="390832"/>
            <a:ext cx="3233585" cy="873612"/>
          </a:xfrm>
        </p:spPr>
        <p:txBody>
          <a:bodyPr anchor="ctr">
            <a:normAutofit/>
          </a:bodyPr>
          <a:lstStyle/>
          <a:p>
            <a:pPr algn="l"/>
            <a:r>
              <a:rPr lang="sv-SE" sz="2000" dirty="0">
                <a:solidFill>
                  <a:srgbClr val="FFFFFF"/>
                </a:solidFill>
              </a:rPr>
              <a:t>2024-08-27</a:t>
            </a:r>
          </a:p>
        </p:txBody>
      </p:sp>
      <p:pic>
        <p:nvPicPr>
          <p:cNvPr id="5" name="Picture 4" descr="Förstoringsglas som visar sämre resultat">
            <a:extLst>
              <a:ext uri="{FF2B5EF4-FFF2-40B4-BE49-F238E27FC236}">
                <a16:creationId xmlns:a16="http://schemas.microsoft.com/office/drawing/2014/main" id="{E57C7092-AC47-4357-9D22-E936ADFEF0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282" b="3"/>
          <a:stretch/>
        </p:blipFill>
        <p:spPr>
          <a:xfrm>
            <a:off x="3370662" y="1966293"/>
            <a:ext cx="5450674" cy="4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30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ubrik 3">
            <a:extLst>
              <a:ext uri="{FF2B5EF4-FFF2-40B4-BE49-F238E27FC236}">
                <a16:creationId xmlns:a16="http://schemas.microsoft.com/office/drawing/2014/main" id="{6E20ED00-34F4-47D3-AF8E-3F81A1586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sv-SE" sz="5400" b="1"/>
              <a:t>Summering</a:t>
            </a:r>
            <a:endParaRPr lang="sv-SE" sz="5400" b="1" dirty="0"/>
          </a:p>
        </p:txBody>
      </p:sp>
      <p:pic>
        <p:nvPicPr>
          <p:cNvPr id="20" name="Picture 19" descr="Glödlampa på gul bakgrund med ritade ljusstrålar och ritad sladd">
            <a:extLst>
              <a:ext uri="{FF2B5EF4-FFF2-40B4-BE49-F238E27FC236}">
                <a16:creationId xmlns:a16="http://schemas.microsoft.com/office/drawing/2014/main" id="{EDD35FE9-2082-EB60-A7E3-BAFA945D8D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543" r="6692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2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latshållare för innehåll 8">
            <a:extLst>
              <a:ext uri="{FF2B5EF4-FFF2-40B4-BE49-F238E27FC236}">
                <a16:creationId xmlns:a16="http://schemas.microsoft.com/office/drawing/2014/main" id="{A17CEBEE-3ACA-42B7-97D3-6C1C1CF79E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sv-SE" sz="1700" dirty="0"/>
              <a:t>Inledningsvis stora kostnader för vägunderhåll, 770 000:-</a:t>
            </a:r>
          </a:p>
          <a:p>
            <a:r>
              <a:rPr lang="sv-SE" sz="1700" dirty="0"/>
              <a:t>Momsåterbetalningen blev 117 000:- jämfört med budgeten</a:t>
            </a:r>
            <a:br>
              <a:rPr lang="sv-SE" sz="1700" dirty="0"/>
            </a:br>
            <a:r>
              <a:rPr lang="sv-SE" sz="1700" dirty="0"/>
              <a:t>50 000:-</a:t>
            </a:r>
          </a:p>
          <a:p>
            <a:r>
              <a:rPr lang="sv-SE" sz="1700" dirty="0"/>
              <a:t>Stort negativt resultat hittills, enligt plan, -479 000:-</a:t>
            </a:r>
            <a:endParaRPr lang="sv-SE" sz="1700" dirty="0">
              <a:sym typeface="Wingdings" panose="05000000000000000000" pitchFamily="2" charset="2"/>
            </a:endParaRPr>
          </a:p>
          <a:p>
            <a:r>
              <a:rPr lang="sv-SE" sz="1700" dirty="0">
                <a:sym typeface="Wingdings" panose="05000000000000000000" pitchFamily="2" charset="2"/>
              </a:rPr>
              <a:t>Banktillgångar har under året minskat från </a:t>
            </a:r>
            <a:r>
              <a:rPr lang="sv-SE" sz="1700" dirty="0"/>
              <a:t>590 000:- till 565 000:-, som beror på det omfattande asfalteringsarbetet</a:t>
            </a:r>
          </a:p>
          <a:p>
            <a:r>
              <a:rPr lang="sv-SE" sz="1700" dirty="0">
                <a:sym typeface="Wingdings" panose="05000000000000000000" pitchFamily="2" charset="2"/>
              </a:rPr>
              <a:t>Förenklingen av faktureringen ledde till några mindre fadäser gällande för höga belopp i tiotalet fakturor</a:t>
            </a:r>
          </a:p>
          <a:p>
            <a:pPr lvl="1"/>
            <a:r>
              <a:rPr lang="sv-SE" sz="1700" dirty="0">
                <a:sym typeface="Wingdings" panose="05000000000000000000" pitchFamily="2" charset="2"/>
              </a:rPr>
              <a:t>För hög fakturering för vissa obebyggda tomter - åtgärdat</a:t>
            </a:r>
          </a:p>
          <a:p>
            <a:pPr lvl="1"/>
            <a:r>
              <a:rPr lang="sv-SE" sz="1700" dirty="0">
                <a:sym typeface="Wingdings" panose="05000000000000000000" pitchFamily="2" charset="2"/>
              </a:rPr>
              <a:t>För hög fakturering för Drottviksslingan - åtgärdat</a:t>
            </a:r>
          </a:p>
          <a:p>
            <a:r>
              <a:rPr lang="sv-SE" sz="1700" b="1" dirty="0"/>
              <a:t>OBS – siffror i rapporten är </a:t>
            </a:r>
            <a:r>
              <a:rPr lang="sv-SE" sz="1700" b="1" dirty="0" err="1"/>
              <a:t>inkl</a:t>
            </a:r>
            <a:r>
              <a:rPr lang="sv-SE" sz="1700" b="1" dirty="0"/>
              <a:t> moms</a:t>
            </a:r>
          </a:p>
        </p:txBody>
      </p:sp>
    </p:spTree>
    <p:extLst>
      <p:ext uri="{BB962C8B-B14F-4D97-AF65-F5344CB8AC3E}">
        <p14:creationId xmlns:p14="http://schemas.microsoft.com/office/powerpoint/2010/main" val="417530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7" name="Rectangle 126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BF7E931-0156-4606-BCD0-4BC92CB71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Ekonomi, summering </a:t>
            </a:r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875A6D69-8817-45F4-9D2B-45B51A786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" y="1822348"/>
            <a:ext cx="12192000" cy="490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685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8" name="Rectangle 10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4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BF7E931-0156-4606-BCD0-4BC92CB71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Ekonomi, nedbrutet    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1E7892A5-C8E2-4963-8CC7-D26D3609ACA5}"/>
              </a:ext>
            </a:extLst>
          </p:cNvPr>
          <p:cNvSpPr txBox="1"/>
          <p:nvPr/>
        </p:nvSpPr>
        <p:spPr>
          <a:xfrm>
            <a:off x="4654295" y="502920"/>
            <a:ext cx="6894576" cy="1463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cxnSp>
        <p:nvCxnSpPr>
          <p:cNvPr id="14" name="Rak pilkoppling 13">
            <a:extLst>
              <a:ext uri="{FF2B5EF4-FFF2-40B4-BE49-F238E27FC236}">
                <a16:creationId xmlns:a16="http://schemas.microsoft.com/office/drawing/2014/main" id="{0CDD98CB-F8C5-4076-9060-72EECC35180A}"/>
              </a:ext>
            </a:extLst>
          </p:cNvPr>
          <p:cNvCxnSpPr>
            <a:cxnSpLocks/>
          </p:cNvCxnSpPr>
          <p:nvPr/>
        </p:nvCxnSpPr>
        <p:spPr>
          <a:xfrm>
            <a:off x="10247243" y="4899991"/>
            <a:ext cx="0" cy="765313"/>
          </a:xfrm>
          <a:prstGeom prst="straightConnector1">
            <a:avLst/>
          </a:prstGeom>
          <a:ln w="38100">
            <a:solidFill>
              <a:srgbClr val="92D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ruta 15">
            <a:extLst>
              <a:ext uri="{FF2B5EF4-FFF2-40B4-BE49-F238E27FC236}">
                <a16:creationId xmlns:a16="http://schemas.microsoft.com/office/drawing/2014/main" id="{B6B01D27-0517-4BD2-8DBC-9C82B7E5B657}"/>
              </a:ext>
            </a:extLst>
          </p:cNvPr>
          <p:cNvSpPr txBox="1"/>
          <p:nvPr/>
        </p:nvSpPr>
        <p:spPr>
          <a:xfrm>
            <a:off x="10247243" y="5097981"/>
            <a:ext cx="9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b="1" dirty="0">
                <a:solidFill>
                  <a:srgbClr val="92D050"/>
                </a:solidFill>
              </a:rPr>
              <a:t>75 000:-</a:t>
            </a:r>
          </a:p>
        </p:txBody>
      </p:sp>
      <p:pic>
        <p:nvPicPr>
          <p:cNvPr id="7" name="Platshållare för innehåll 6">
            <a:extLst>
              <a:ext uri="{FF2B5EF4-FFF2-40B4-BE49-F238E27FC236}">
                <a16:creationId xmlns:a16="http://schemas.microsoft.com/office/drawing/2014/main" id="{6A7E89E8-768D-4391-B883-FCDA9A0D54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4820" y="1662120"/>
            <a:ext cx="11541491" cy="477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394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 49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279610EB-C672-4FDA-80A5-932A03D5D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484" y="739835"/>
            <a:ext cx="3702580" cy="1616203"/>
          </a:xfrm>
          <a:prstGeom prst="ellipse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Årsavgifter  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435DCCE8-5E76-4FAB-972D-53E4D3284A10}"/>
              </a:ext>
            </a:extLst>
          </p:cNvPr>
          <p:cNvSpPr txBox="1"/>
          <p:nvPr/>
        </p:nvSpPr>
        <p:spPr>
          <a:xfrm>
            <a:off x="755484" y="2459116"/>
            <a:ext cx="3702579" cy="35248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rgbClr val="FFFFFF"/>
                </a:solidFill>
              </a:rPr>
              <a:t>Kommentarer</a:t>
            </a:r>
            <a:endParaRPr lang="en-US" sz="2000" b="1" dirty="0">
              <a:solidFill>
                <a:srgbClr val="FFFFFF"/>
              </a:solidFill>
            </a:endParaRPr>
          </a:p>
          <a:p>
            <a:pPr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FFFF"/>
                </a:solidFill>
              </a:rPr>
              <a:t> </a:t>
            </a:r>
            <a:r>
              <a:rPr lang="en-US" sz="2000" dirty="0">
                <a:solidFill>
                  <a:srgbClr val="FFFFFF"/>
                </a:solidFill>
              </a:rPr>
              <a:t>Jag var ca </a:t>
            </a:r>
            <a:r>
              <a:rPr lang="en-US" sz="2000" dirty="0" err="1">
                <a:solidFill>
                  <a:srgbClr val="FFFFFF"/>
                </a:solidFill>
              </a:rPr>
              <a:t>två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veckor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sen</a:t>
            </a:r>
            <a:r>
              <a:rPr lang="en-US" sz="2000" dirty="0">
                <a:solidFill>
                  <a:srgbClr val="FFFFFF"/>
                </a:solidFill>
              </a:rPr>
              <a:t> med </a:t>
            </a:r>
            <a:r>
              <a:rPr lang="en-US" sz="2000" dirty="0" err="1">
                <a:solidFill>
                  <a:srgbClr val="FFFFFF"/>
                </a:solidFill>
              </a:rPr>
              <a:t>faktureringen</a:t>
            </a:r>
            <a:r>
              <a:rPr lang="en-US" sz="2000" dirty="0">
                <a:solidFill>
                  <a:srgbClr val="FFFFFF"/>
                </a:solidFill>
              </a:rPr>
              <a:t>, </a:t>
            </a:r>
            <a:r>
              <a:rPr lang="en-US" sz="2000" dirty="0" err="1">
                <a:solidFill>
                  <a:srgbClr val="FFFFFF"/>
                </a:solidFill>
              </a:rPr>
              <a:t>vilket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berodde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på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vackert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väder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br>
              <a:rPr lang="en-US" sz="2000" dirty="0">
                <a:solidFill>
                  <a:srgbClr val="FFFFFF"/>
                </a:solidFill>
              </a:rPr>
            </a:br>
            <a:r>
              <a:rPr lang="en-US" sz="2000" dirty="0" err="1">
                <a:solidFill>
                  <a:srgbClr val="FFFFFF"/>
                </a:solidFill>
              </a:rPr>
              <a:t>och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omstrukturering</a:t>
            </a:r>
            <a:r>
              <a:rPr lang="en-US" sz="2000" dirty="0">
                <a:solidFill>
                  <a:srgbClr val="FFFFFF"/>
                </a:solidFill>
              </a:rPr>
              <a:t> av </a:t>
            </a:r>
            <a:r>
              <a:rPr lang="en-US" sz="2000" dirty="0" err="1">
                <a:solidFill>
                  <a:srgbClr val="FFFFFF"/>
                </a:solidFill>
              </a:rPr>
              <a:t>hur</a:t>
            </a:r>
            <a:r>
              <a:rPr lang="en-US" sz="2000" dirty="0">
                <a:solidFill>
                  <a:srgbClr val="FFFFFF"/>
                </a:solidFill>
              </a:rPr>
              <a:t> vi </a:t>
            </a:r>
            <a:r>
              <a:rPr lang="en-US" sz="2000" dirty="0" err="1">
                <a:solidFill>
                  <a:srgbClr val="FFFFFF"/>
                </a:solidFill>
              </a:rPr>
              <a:t>fakturerar</a:t>
            </a:r>
            <a:r>
              <a:rPr lang="en-US" sz="2000" dirty="0">
                <a:solidFill>
                  <a:srgbClr val="FFFFFF"/>
                </a:solidFill>
              </a:rPr>
              <a:t>. </a:t>
            </a:r>
          </a:p>
          <a:p>
            <a:pPr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Det </a:t>
            </a:r>
            <a:r>
              <a:rPr lang="en-US" sz="2000" dirty="0" err="1">
                <a:solidFill>
                  <a:srgbClr val="FFFFFF"/>
                </a:solidFill>
              </a:rPr>
              <a:t>rullar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för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närvarande</a:t>
            </a:r>
            <a:r>
              <a:rPr lang="en-US" sz="2000" dirty="0">
                <a:solidFill>
                  <a:srgbClr val="FFFFFF"/>
                </a:solidFill>
              </a:rPr>
              <a:t> in ca 10 000:- per </a:t>
            </a:r>
            <a:r>
              <a:rPr lang="en-US" sz="2000" dirty="0" err="1">
                <a:solidFill>
                  <a:srgbClr val="FFFFFF"/>
                </a:solidFill>
              </a:rPr>
              <a:t>dag</a:t>
            </a:r>
            <a:r>
              <a:rPr lang="en-US" sz="2000" dirty="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4" name="Bildobjekt 3">
            <a:extLst>
              <a:ext uri="{FF2B5EF4-FFF2-40B4-BE49-F238E27FC236}">
                <a16:creationId xmlns:a16="http://schemas.microsoft.com/office/drawing/2014/main" id="{3A9E3BC3-2CEB-4E4A-92B8-A824CCFD8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8063" y="1373189"/>
            <a:ext cx="7672278" cy="352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03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EBFA83-D4DB-4CA0-B229-9E44634D7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0DAC8FB-A162-44E3-A606-C855A03A5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21BDEC81-16A7-4451-B893-C15000083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6A515A1-4D80-430E-BE0A-71A290516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CE817C91-BBBB-4D0F-A251-DDC646FBB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7016" y="905011"/>
            <a:ext cx="4589328" cy="1889135"/>
          </a:xfrm>
        </p:spPr>
        <p:txBody>
          <a:bodyPr anchor="b">
            <a:normAutofit/>
          </a:bodyPr>
          <a:lstStyle/>
          <a:p>
            <a:r>
              <a:rPr lang="sv-SE" sz="4800"/>
              <a:t>Fråga angående bebyggda tomter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DE5F46A9-181A-45B3-B80B-E078A7C3EC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807" y="1723657"/>
            <a:ext cx="5468347" cy="3401925"/>
          </a:xfrm>
          <a:prstGeom prst="rect">
            <a:avLst/>
          </a:prstGeom>
        </p:spPr>
      </p:pic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4487DDB-CE11-41AE-B422-58C7B9BD0B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7016" y="2965592"/>
            <a:ext cx="4589328" cy="2987397"/>
          </a:xfrm>
        </p:spPr>
        <p:txBody>
          <a:bodyPr>
            <a:normAutofit/>
          </a:bodyPr>
          <a:lstStyle/>
          <a:p>
            <a:r>
              <a:rPr lang="sv-SE" sz="1800" dirty="0"/>
              <a:t>En medlem anser inte att hans tomt är bebyggd, medan kommunen anser att så är fallet</a:t>
            </a:r>
          </a:p>
          <a:p>
            <a:r>
              <a:rPr lang="sv-SE" sz="1800" dirty="0"/>
              <a:t>Han har delbetalat fakturan</a:t>
            </a:r>
          </a:p>
          <a:p>
            <a:r>
              <a:rPr lang="sv-SE" sz="1800" dirty="0"/>
              <a:t>Hur ska vi agera?</a:t>
            </a:r>
          </a:p>
        </p:txBody>
      </p:sp>
    </p:spTree>
    <p:extLst>
      <p:ext uri="{BB962C8B-B14F-4D97-AF65-F5344CB8AC3E}">
        <p14:creationId xmlns:p14="http://schemas.microsoft.com/office/powerpoint/2010/main" val="116010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69799FC8-32DE-4531-965E-48AF01578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prstGeom prst="ellipse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Resultatrapport </a:t>
            </a:r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422C5768-D0CD-49AC-BF38-E4DD35EEDE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0868" y="0"/>
            <a:ext cx="3898609" cy="677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522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Flowchart: Document 98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534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69799FC8-32DE-4531-965E-48AF01578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Balansrapport</a:t>
            </a:r>
          </a:p>
        </p:txBody>
      </p:sp>
      <p:pic>
        <p:nvPicPr>
          <p:cNvPr id="7" name="Platshållare för innehåll 6">
            <a:extLst>
              <a:ext uri="{FF2B5EF4-FFF2-40B4-BE49-F238E27FC236}">
                <a16:creationId xmlns:a16="http://schemas.microsoft.com/office/drawing/2014/main" id="{D77EB7B6-6BC1-43E8-9C12-225C28BCCC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86225" y="150816"/>
            <a:ext cx="6578462" cy="6587914"/>
          </a:xfrm>
        </p:spPr>
      </p:pic>
    </p:spTree>
    <p:extLst>
      <p:ext uri="{BB962C8B-B14F-4D97-AF65-F5344CB8AC3E}">
        <p14:creationId xmlns:p14="http://schemas.microsoft.com/office/powerpoint/2010/main" val="7876900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7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13" descr="Flygplansvinge i solnedgång">
            <a:extLst>
              <a:ext uri="{FF2B5EF4-FFF2-40B4-BE49-F238E27FC236}">
                <a16:creationId xmlns:a16="http://schemas.microsoft.com/office/drawing/2014/main" id="{B51005F5-7F1E-11D5-E679-0DB4106F241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t="13992" b="110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ADC2896A-B150-41B6-A312-DC3042D29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sv-SE">
                <a:solidFill>
                  <a:srgbClr val="FFFFFF"/>
                </a:solidFill>
              </a:rPr>
              <a:t>Kassaflöde</a:t>
            </a:r>
            <a:endParaRPr lang="sv-SE" dirty="0">
              <a:solidFill>
                <a:srgbClr val="FFFFFF"/>
              </a:solidFill>
            </a:endParaRP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E67CFDDF-2973-437B-BA46-913522E1A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sv-SE" dirty="0">
                <a:solidFill>
                  <a:srgbClr val="FFFFFF"/>
                </a:solidFill>
              </a:rPr>
              <a:t>Kassaflödet har varit -23 600:- under året</a:t>
            </a:r>
          </a:p>
          <a:p>
            <a:r>
              <a:rPr lang="sv-SE" dirty="0">
                <a:solidFill>
                  <a:srgbClr val="FFFFFF"/>
                </a:solidFill>
              </a:rPr>
              <a:t>Enligt plan</a:t>
            </a:r>
          </a:p>
        </p:txBody>
      </p:sp>
    </p:spTree>
    <p:extLst>
      <p:ext uri="{BB962C8B-B14F-4D97-AF65-F5344CB8AC3E}">
        <p14:creationId xmlns:p14="http://schemas.microsoft.com/office/powerpoint/2010/main" val="9779817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Picture 126" descr="En bild som visar Färggrann, grön, konst&#10;&#10;Automatiskt genererad beskrivning">
            <a:extLst>
              <a:ext uri="{FF2B5EF4-FFF2-40B4-BE49-F238E27FC236}">
                <a16:creationId xmlns:a16="http://schemas.microsoft.com/office/drawing/2014/main" id="{ACB24DC2-2E9F-A8D0-B7FD-E6242A01F1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</a:blip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D388BFB8-638A-4F0A-AB99-3AD337EBA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sv-SE" dirty="0"/>
              <a:t>Fokus kommande period – </a:t>
            </a:r>
            <a:r>
              <a:rPr lang="sv-SE"/>
              <a:t>utöver löpande jobb</a:t>
            </a:r>
            <a:endParaRPr lang="sv-SE" dirty="0"/>
          </a:p>
        </p:txBody>
      </p:sp>
      <p:graphicFrame>
        <p:nvGraphicFramePr>
          <p:cNvPr id="5" name="Platshållare för innehåll 4">
            <a:extLst>
              <a:ext uri="{FF2B5EF4-FFF2-40B4-BE49-F238E27FC236}">
                <a16:creationId xmlns:a16="http://schemas.microsoft.com/office/drawing/2014/main" id="{94F5B7EB-2BAF-4587-B8F8-CE56F29A88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990237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433934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12908</TotalTime>
  <Words>218</Words>
  <Application>Microsoft Office PowerPoint</Application>
  <PresentationFormat>Bredbild</PresentationFormat>
  <Paragraphs>32</Paragraphs>
  <Slides>10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Office-tema</vt:lpstr>
      <vt:lpstr>Horns Samfällighetsförening Ekonomirapport </vt:lpstr>
      <vt:lpstr>Summering</vt:lpstr>
      <vt:lpstr>Ekonomi, summering </vt:lpstr>
      <vt:lpstr>Ekonomi, nedbrutet    </vt:lpstr>
      <vt:lpstr>Årsavgifter  </vt:lpstr>
      <vt:lpstr>Fråga angående bebyggda tomter</vt:lpstr>
      <vt:lpstr>Resultatrapport </vt:lpstr>
      <vt:lpstr>Balansrapport</vt:lpstr>
      <vt:lpstr>Kassaflöde</vt:lpstr>
      <vt:lpstr>Fokus kommande period – utöver löpande jobb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Horns Samfällighetsförening Ekonomirapport</dc:title>
  <dc:creator>Christer Ramebäck</dc:creator>
  <cp:lastModifiedBy>Christer Ramebäck</cp:lastModifiedBy>
  <cp:revision>33</cp:revision>
  <cp:lastPrinted>2024-01-17T13:54:34Z</cp:lastPrinted>
  <dcterms:created xsi:type="dcterms:W3CDTF">2021-09-21T09:39:14Z</dcterms:created>
  <dcterms:modified xsi:type="dcterms:W3CDTF">2024-08-27T16:40:12Z</dcterms:modified>
</cp:coreProperties>
</file>