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1" r:id="rId4"/>
    <p:sldId id="344" r:id="rId5"/>
    <p:sldId id="278" r:id="rId6"/>
    <p:sldId id="271" r:id="rId7"/>
    <p:sldId id="345" r:id="rId8"/>
    <p:sldId id="281" r:id="rId9"/>
    <p:sldId id="260" r:id="rId10"/>
    <p:sldId id="346" r:id="rId11"/>
    <p:sldId id="347" r:id="rId12"/>
    <p:sldId id="341" r:id="rId13"/>
    <p:sldId id="279" r:id="rId14"/>
    <p:sldId id="298" r:id="rId15"/>
    <p:sldId id="292" r:id="rId16"/>
    <p:sldId id="326" r:id="rId17"/>
    <p:sldId id="309" r:id="rId18"/>
    <p:sldId id="327" r:id="rId19"/>
    <p:sldId id="328" r:id="rId20"/>
    <p:sldId id="329" r:id="rId21"/>
    <p:sldId id="330"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6" d="100"/>
          <a:sy n="106" d="100"/>
        </p:scale>
        <p:origin x="65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Rubrikbil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sv-SE"/>
              <a:t>Klicka här för att ändra mall för rubrikformat</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a:t>Klicka här för att ändra mall för underrubrikformat</a:t>
            </a:r>
            <a:endParaRPr lang="en-US" dirty="0"/>
          </a:p>
        </p:txBody>
      </p:sp>
      <p:sp>
        <p:nvSpPr>
          <p:cNvPr id="7" name="Date Placeholder 6"/>
          <p:cNvSpPr>
            <a:spLocks noGrp="1"/>
          </p:cNvSpPr>
          <p:nvPr>
            <p:ph type="dt" sz="half" idx="10"/>
          </p:nvPr>
        </p:nvSpPr>
        <p:spPr/>
        <p:txBody>
          <a:bodyPr/>
          <a:lstStyle/>
          <a:p>
            <a:fld id="{ABF7C1C3-8A6F-4EC6-93D1-CF8636EFCEDB}" type="datetimeFigureOut">
              <a:rPr lang="sv-SE" smtClean="0"/>
              <a:t>2021-10-11</a:t>
            </a:fld>
            <a:endParaRPr lang="sv-SE"/>
          </a:p>
        </p:txBody>
      </p:sp>
      <p:sp>
        <p:nvSpPr>
          <p:cNvPr id="8" name="Footer Placeholder 7"/>
          <p:cNvSpPr>
            <a:spLocks noGrp="1"/>
          </p:cNvSpPr>
          <p:nvPr>
            <p:ph type="ftr" sz="quarter" idx="11"/>
          </p:nvPr>
        </p:nvSpPr>
        <p:spPr/>
        <p:txBody>
          <a:bodyPr/>
          <a:lstStyle/>
          <a:p>
            <a:endParaRPr lang="sv-SE"/>
          </a:p>
        </p:txBody>
      </p:sp>
      <p:sp>
        <p:nvSpPr>
          <p:cNvPr id="9" name="Slide Number Placeholder 8"/>
          <p:cNvSpPr>
            <a:spLocks noGrp="1"/>
          </p:cNvSpPr>
          <p:nvPr>
            <p:ph type="sldNum" sz="quarter" idx="12"/>
          </p:nvPr>
        </p:nvSpPr>
        <p:spPr/>
        <p:txBody>
          <a:bodyPr/>
          <a:lstStyle/>
          <a:p>
            <a:fld id="{07B878BF-213E-4538-997D-ED59CAC776BA}" type="slidenum">
              <a:rPr lang="sv-SE" smtClean="0"/>
              <a:t>‹#›</a:t>
            </a:fld>
            <a:endParaRPr lang="sv-SE"/>
          </a:p>
        </p:txBody>
      </p:sp>
    </p:spTree>
    <p:extLst>
      <p:ext uri="{BB962C8B-B14F-4D97-AF65-F5344CB8AC3E}">
        <p14:creationId xmlns:p14="http://schemas.microsoft.com/office/powerpoint/2010/main" val="378262818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Content Placeholder 2"/>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7" name="Date Placeholder 6"/>
          <p:cNvSpPr>
            <a:spLocks noGrp="1"/>
          </p:cNvSpPr>
          <p:nvPr>
            <p:ph type="dt" sz="half" idx="10"/>
          </p:nvPr>
        </p:nvSpPr>
        <p:spPr/>
        <p:txBody>
          <a:bodyPr/>
          <a:lstStyle/>
          <a:p>
            <a:fld id="{ABF7C1C3-8A6F-4EC6-93D1-CF8636EFCEDB}" type="datetimeFigureOut">
              <a:rPr lang="sv-SE" smtClean="0"/>
              <a:t>2021-10-11</a:t>
            </a:fld>
            <a:endParaRPr lang="sv-SE"/>
          </a:p>
        </p:txBody>
      </p:sp>
      <p:sp>
        <p:nvSpPr>
          <p:cNvPr id="8" name="Footer Placeholder 7"/>
          <p:cNvSpPr>
            <a:spLocks noGrp="1"/>
          </p:cNvSpPr>
          <p:nvPr>
            <p:ph type="ftr" sz="quarter" idx="11"/>
          </p:nvPr>
        </p:nvSpPr>
        <p:spPr/>
        <p:txBody>
          <a:bodyPr/>
          <a:lstStyle/>
          <a:p>
            <a:endParaRPr lang="sv-SE"/>
          </a:p>
        </p:txBody>
      </p:sp>
      <p:sp>
        <p:nvSpPr>
          <p:cNvPr id="9" name="Slide Number Placeholder 8"/>
          <p:cNvSpPr>
            <a:spLocks noGrp="1"/>
          </p:cNvSpPr>
          <p:nvPr>
            <p:ph type="sldNum" sz="quarter" idx="12"/>
          </p:nvPr>
        </p:nvSpPr>
        <p:spPr/>
        <p:txBody>
          <a:bodyPr/>
          <a:lstStyle/>
          <a:p>
            <a:fld id="{07B878BF-213E-4538-997D-ED59CAC776BA}" type="slidenum">
              <a:rPr lang="sv-SE" smtClean="0"/>
              <a:t>‹#›</a:t>
            </a:fld>
            <a:endParaRPr lang="sv-SE"/>
          </a:p>
        </p:txBody>
      </p:sp>
    </p:spTree>
    <p:extLst>
      <p:ext uri="{BB962C8B-B14F-4D97-AF65-F5344CB8AC3E}">
        <p14:creationId xmlns:p14="http://schemas.microsoft.com/office/powerpoint/2010/main" val="3616753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sv-SE"/>
              <a:t>Klicka här för att ändra mall för rubrikformat</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7" name="Date Placeholder 6"/>
          <p:cNvSpPr>
            <a:spLocks noGrp="1"/>
          </p:cNvSpPr>
          <p:nvPr>
            <p:ph type="dt" sz="half" idx="10"/>
          </p:nvPr>
        </p:nvSpPr>
        <p:spPr/>
        <p:txBody>
          <a:bodyPr/>
          <a:lstStyle/>
          <a:p>
            <a:fld id="{ABF7C1C3-8A6F-4EC6-93D1-CF8636EFCEDB}" type="datetimeFigureOut">
              <a:rPr lang="sv-SE" smtClean="0"/>
              <a:t>2021-10-11</a:t>
            </a:fld>
            <a:endParaRPr lang="sv-SE"/>
          </a:p>
        </p:txBody>
      </p:sp>
      <p:sp>
        <p:nvSpPr>
          <p:cNvPr id="8" name="Footer Placeholder 7"/>
          <p:cNvSpPr>
            <a:spLocks noGrp="1"/>
          </p:cNvSpPr>
          <p:nvPr>
            <p:ph type="ftr" sz="quarter" idx="11"/>
          </p:nvPr>
        </p:nvSpPr>
        <p:spPr/>
        <p:txBody>
          <a:bodyPr/>
          <a:lstStyle/>
          <a:p>
            <a:endParaRPr lang="sv-SE"/>
          </a:p>
        </p:txBody>
      </p:sp>
      <p:sp>
        <p:nvSpPr>
          <p:cNvPr id="9" name="Slide Number Placeholder 8"/>
          <p:cNvSpPr>
            <a:spLocks noGrp="1"/>
          </p:cNvSpPr>
          <p:nvPr>
            <p:ph type="sldNum" sz="quarter" idx="12"/>
          </p:nvPr>
        </p:nvSpPr>
        <p:spPr/>
        <p:txBody>
          <a:bodyPr/>
          <a:lstStyle/>
          <a:p>
            <a:fld id="{07B878BF-213E-4538-997D-ED59CAC776BA}" type="slidenum">
              <a:rPr lang="sv-SE" smtClean="0"/>
              <a:t>‹#›</a:t>
            </a:fld>
            <a:endParaRPr lang="sv-SE"/>
          </a:p>
        </p:txBody>
      </p:sp>
    </p:spTree>
    <p:extLst>
      <p:ext uri="{BB962C8B-B14F-4D97-AF65-F5344CB8AC3E}">
        <p14:creationId xmlns:p14="http://schemas.microsoft.com/office/powerpoint/2010/main" val="95484288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dela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8" name="Date Placeholder 7"/>
          <p:cNvSpPr>
            <a:spLocks noGrp="1"/>
          </p:cNvSpPr>
          <p:nvPr>
            <p:ph type="dt" sz="half" idx="10"/>
          </p:nvPr>
        </p:nvSpPr>
        <p:spPr/>
        <p:txBody>
          <a:bodyPr/>
          <a:lstStyle/>
          <a:p>
            <a:fld id="{ABF7C1C3-8A6F-4EC6-93D1-CF8636EFCEDB}" type="datetimeFigureOut">
              <a:rPr lang="sv-SE" smtClean="0"/>
              <a:t>2021-10-11</a:t>
            </a:fld>
            <a:endParaRPr lang="sv-SE"/>
          </a:p>
        </p:txBody>
      </p:sp>
      <p:sp>
        <p:nvSpPr>
          <p:cNvPr id="9" name="Footer Placeholder 8"/>
          <p:cNvSpPr>
            <a:spLocks noGrp="1"/>
          </p:cNvSpPr>
          <p:nvPr>
            <p:ph type="ftr" sz="quarter" idx="11"/>
          </p:nvPr>
        </p:nvSpPr>
        <p:spPr/>
        <p:txBody>
          <a:bodyPr/>
          <a:lstStyle/>
          <a:p>
            <a:endParaRPr lang="sv-SE"/>
          </a:p>
        </p:txBody>
      </p:sp>
      <p:sp>
        <p:nvSpPr>
          <p:cNvPr id="10" name="Slide Number Placeholder 9"/>
          <p:cNvSpPr>
            <a:spLocks noGrp="1"/>
          </p:cNvSpPr>
          <p:nvPr>
            <p:ph type="sldNum" sz="quarter" idx="12"/>
          </p:nvPr>
        </p:nvSpPr>
        <p:spPr/>
        <p:txBody>
          <a:bodyPr/>
          <a:lstStyle/>
          <a:p>
            <a:fld id="{07B878BF-213E-4538-997D-ED59CAC776BA}" type="slidenum">
              <a:rPr lang="sv-SE" smtClean="0"/>
              <a:t>‹#›</a:t>
            </a:fld>
            <a:endParaRPr lang="sv-SE"/>
          </a:p>
        </p:txBody>
      </p:sp>
    </p:spTree>
    <p:extLst>
      <p:ext uri="{BB962C8B-B14F-4D97-AF65-F5344CB8AC3E}">
        <p14:creationId xmlns:p14="http://schemas.microsoft.com/office/powerpoint/2010/main" val="206000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Content Placeholder 3"/>
          <p:cNvSpPr>
            <a:spLocks noGrp="1"/>
          </p:cNvSpPr>
          <p:nvPr>
            <p:ph sz="half" idx="2"/>
          </p:nvPr>
        </p:nvSpPr>
        <p:spPr>
          <a:xfrm>
            <a:off x="1583436" y="3143250"/>
            <a:ext cx="4270248" cy="2596776"/>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7" name="Date Placeholder 6"/>
          <p:cNvSpPr>
            <a:spLocks noGrp="1"/>
          </p:cNvSpPr>
          <p:nvPr>
            <p:ph type="dt" sz="half" idx="10"/>
          </p:nvPr>
        </p:nvSpPr>
        <p:spPr/>
        <p:txBody>
          <a:bodyPr/>
          <a:lstStyle/>
          <a:p>
            <a:fld id="{ABF7C1C3-8A6F-4EC6-93D1-CF8636EFCEDB}" type="datetimeFigureOut">
              <a:rPr lang="sv-SE" smtClean="0"/>
              <a:t>2021-10-11</a:t>
            </a:fld>
            <a:endParaRPr lang="sv-SE"/>
          </a:p>
        </p:txBody>
      </p:sp>
      <p:sp>
        <p:nvSpPr>
          <p:cNvPr id="8" name="Footer Placeholder 7"/>
          <p:cNvSpPr>
            <a:spLocks noGrp="1"/>
          </p:cNvSpPr>
          <p:nvPr>
            <p:ph type="ftr" sz="quarter" idx="11"/>
          </p:nvPr>
        </p:nvSpPr>
        <p:spPr/>
        <p:txBody>
          <a:bodyPr/>
          <a:lstStyle/>
          <a:p>
            <a:endParaRPr lang="sv-SE"/>
          </a:p>
        </p:txBody>
      </p:sp>
      <p:sp>
        <p:nvSpPr>
          <p:cNvPr id="9" name="Slide Number Placeholder 8"/>
          <p:cNvSpPr>
            <a:spLocks noGrp="1"/>
          </p:cNvSpPr>
          <p:nvPr>
            <p:ph type="sldNum" sz="quarter" idx="12"/>
          </p:nvPr>
        </p:nvSpPr>
        <p:spPr/>
        <p:txBody>
          <a:bodyPr/>
          <a:lstStyle/>
          <a:p>
            <a:fld id="{07B878BF-213E-4538-997D-ED59CAC776BA}" type="slidenum">
              <a:rPr lang="sv-SE" smtClean="0"/>
              <a:t>‹#›</a:t>
            </a:fld>
            <a:endParaRPr lang="sv-SE"/>
          </a:p>
        </p:txBody>
      </p:sp>
      <p:sp>
        <p:nvSpPr>
          <p:cNvPr id="10" name="Title 9"/>
          <p:cNvSpPr>
            <a:spLocks noGrp="1"/>
          </p:cNvSpPr>
          <p:nvPr>
            <p:ph type="title"/>
          </p:nvPr>
        </p:nvSpPr>
        <p:spPr/>
        <p:txBody>
          <a:bodyPr/>
          <a:lstStyle/>
          <a:p>
            <a:r>
              <a:rPr lang="sv-SE"/>
              <a:t>Klicka här för att ändra mall för rubrikformat</a:t>
            </a:r>
            <a:endParaRPr lang="en-US" dirty="0"/>
          </a:p>
        </p:txBody>
      </p:sp>
    </p:spTree>
    <p:extLst>
      <p:ext uri="{BB962C8B-B14F-4D97-AF65-F5344CB8AC3E}">
        <p14:creationId xmlns:p14="http://schemas.microsoft.com/office/powerpoint/2010/main" val="2186274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Date Placeholder 2"/>
          <p:cNvSpPr>
            <a:spLocks noGrp="1"/>
          </p:cNvSpPr>
          <p:nvPr>
            <p:ph type="dt" sz="half" idx="10"/>
          </p:nvPr>
        </p:nvSpPr>
        <p:spPr/>
        <p:txBody>
          <a:bodyPr/>
          <a:lstStyle/>
          <a:p>
            <a:fld id="{ABF7C1C3-8A6F-4EC6-93D1-CF8636EFCEDB}" type="datetimeFigureOut">
              <a:rPr lang="sv-SE" smtClean="0"/>
              <a:t>2021-10-11</a:t>
            </a:fld>
            <a:endParaRPr lang="sv-SE"/>
          </a:p>
        </p:txBody>
      </p:sp>
      <p:sp>
        <p:nvSpPr>
          <p:cNvPr id="4" name="Footer Placeholder 3"/>
          <p:cNvSpPr>
            <a:spLocks noGrp="1"/>
          </p:cNvSpPr>
          <p:nvPr>
            <p:ph type="ftr" sz="quarter" idx="11"/>
          </p:nvPr>
        </p:nvSpPr>
        <p:spPr/>
        <p:txBody>
          <a:bodyPr/>
          <a:lstStyle/>
          <a:p>
            <a:endParaRPr lang="sv-SE"/>
          </a:p>
        </p:txBody>
      </p:sp>
      <p:sp>
        <p:nvSpPr>
          <p:cNvPr id="5" name="Slide Number Placeholder 4"/>
          <p:cNvSpPr>
            <a:spLocks noGrp="1"/>
          </p:cNvSpPr>
          <p:nvPr>
            <p:ph type="sldNum" sz="quarter" idx="12"/>
          </p:nvPr>
        </p:nvSpPr>
        <p:spPr/>
        <p:txBody>
          <a:bodyPr/>
          <a:lstStyle/>
          <a:p>
            <a:fld id="{07B878BF-213E-4538-997D-ED59CAC776BA}" type="slidenum">
              <a:rPr lang="sv-SE" smtClean="0"/>
              <a:t>‹#›</a:t>
            </a:fld>
            <a:endParaRPr lang="sv-SE"/>
          </a:p>
        </p:txBody>
      </p:sp>
    </p:spTree>
    <p:extLst>
      <p:ext uri="{BB962C8B-B14F-4D97-AF65-F5344CB8AC3E}">
        <p14:creationId xmlns:p14="http://schemas.microsoft.com/office/powerpoint/2010/main" val="3149043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F7C1C3-8A6F-4EC6-93D1-CF8636EFCEDB}" type="datetimeFigureOut">
              <a:rPr lang="sv-SE" smtClean="0"/>
              <a:t>2021-10-11</a:t>
            </a:fld>
            <a:endParaRPr lang="sv-SE"/>
          </a:p>
        </p:txBody>
      </p:sp>
      <p:sp>
        <p:nvSpPr>
          <p:cNvPr id="3" name="Footer Placeholder 2"/>
          <p:cNvSpPr>
            <a:spLocks noGrp="1"/>
          </p:cNvSpPr>
          <p:nvPr>
            <p:ph type="ftr" sz="quarter" idx="11"/>
          </p:nvPr>
        </p:nvSpPr>
        <p:spPr/>
        <p:txBody>
          <a:bodyPr/>
          <a:lstStyle/>
          <a:p>
            <a:endParaRPr lang="sv-SE"/>
          </a:p>
        </p:txBody>
      </p:sp>
      <p:sp>
        <p:nvSpPr>
          <p:cNvPr id="4" name="Slide Number Placeholder 3"/>
          <p:cNvSpPr>
            <a:spLocks noGrp="1"/>
          </p:cNvSpPr>
          <p:nvPr>
            <p:ph type="sldNum" sz="quarter" idx="12"/>
          </p:nvPr>
        </p:nvSpPr>
        <p:spPr/>
        <p:txBody>
          <a:bodyPr/>
          <a:lstStyle/>
          <a:p>
            <a:fld id="{07B878BF-213E-4538-997D-ED59CAC776BA}" type="slidenum">
              <a:rPr lang="sv-SE" smtClean="0"/>
              <a:t>‹#›</a:t>
            </a:fld>
            <a:endParaRPr lang="sv-SE"/>
          </a:p>
        </p:txBody>
      </p:sp>
    </p:spTree>
    <p:extLst>
      <p:ext uri="{BB962C8B-B14F-4D97-AF65-F5344CB8AC3E}">
        <p14:creationId xmlns:p14="http://schemas.microsoft.com/office/powerpoint/2010/main" val="3379951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ext med bildtext">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sv-SE"/>
              <a:t>Klicka här för att ändra mall för rubrikformat</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
        <p:nvSpPr>
          <p:cNvPr id="9" name="Date Placeholder 8"/>
          <p:cNvSpPr>
            <a:spLocks noGrp="1"/>
          </p:cNvSpPr>
          <p:nvPr>
            <p:ph type="dt" sz="half" idx="10"/>
          </p:nvPr>
        </p:nvSpPr>
        <p:spPr/>
        <p:txBody>
          <a:bodyPr/>
          <a:lstStyle/>
          <a:p>
            <a:fld id="{ABF7C1C3-8A6F-4EC6-93D1-CF8636EFCEDB}" type="datetimeFigureOut">
              <a:rPr lang="sv-SE" smtClean="0"/>
              <a:t>2021-10-11</a:t>
            </a:fld>
            <a:endParaRPr lang="sv-SE"/>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sv-SE"/>
          </a:p>
        </p:txBody>
      </p:sp>
      <p:sp>
        <p:nvSpPr>
          <p:cNvPr id="11" name="Slide Number Placeholder 10"/>
          <p:cNvSpPr>
            <a:spLocks noGrp="1"/>
          </p:cNvSpPr>
          <p:nvPr>
            <p:ph type="sldNum" sz="quarter" idx="12"/>
          </p:nvPr>
        </p:nvSpPr>
        <p:spPr/>
        <p:txBody>
          <a:bodyPr/>
          <a:lstStyle/>
          <a:p>
            <a:fld id="{07B878BF-213E-4538-997D-ED59CAC776BA}" type="slidenum">
              <a:rPr lang="sv-SE" smtClean="0"/>
              <a:t>‹#›</a:t>
            </a:fld>
            <a:endParaRPr lang="sv-SE"/>
          </a:p>
        </p:txBody>
      </p:sp>
    </p:spTree>
    <p:extLst>
      <p:ext uri="{BB962C8B-B14F-4D97-AF65-F5344CB8AC3E}">
        <p14:creationId xmlns:p14="http://schemas.microsoft.com/office/powerpoint/2010/main" val="1545792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sv-SE"/>
              <a:t>Klicka här för att ändra mall för rubrikformat</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a:t>Klicka på ikonen för att lägga till en bild</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a:t>Klicka här för att ändra format på bakgrundstexten</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ABF7C1C3-8A6F-4EC6-93D1-CF8636EFCEDB}" type="datetimeFigureOut">
              <a:rPr lang="sv-SE" smtClean="0"/>
              <a:t>2021-10-11</a:t>
            </a:fld>
            <a:endParaRPr lang="sv-SE"/>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sv-SE"/>
          </a:p>
        </p:txBody>
      </p:sp>
      <p:sp>
        <p:nvSpPr>
          <p:cNvPr id="10" name="Slide Number Placeholder 9"/>
          <p:cNvSpPr>
            <a:spLocks noGrp="1"/>
          </p:cNvSpPr>
          <p:nvPr>
            <p:ph type="sldNum" sz="quarter" idx="12"/>
          </p:nvPr>
        </p:nvSpPr>
        <p:spPr/>
        <p:txBody>
          <a:bodyPr/>
          <a:lstStyle/>
          <a:p>
            <a:fld id="{07B878BF-213E-4538-997D-ED59CAC776BA}" type="slidenum">
              <a:rPr lang="sv-SE" smtClean="0"/>
              <a:t>‹#›</a:t>
            </a:fld>
            <a:endParaRPr lang="sv-SE"/>
          </a:p>
        </p:txBody>
      </p:sp>
    </p:spTree>
    <p:extLst>
      <p:ext uri="{BB962C8B-B14F-4D97-AF65-F5344CB8AC3E}">
        <p14:creationId xmlns:p14="http://schemas.microsoft.com/office/powerpoint/2010/main" val="423144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Vertical Text Placeholder 2"/>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fld id="{ABF7C1C3-8A6F-4EC6-93D1-CF8636EFCEDB}" type="datetimeFigureOut">
              <a:rPr lang="sv-SE" smtClean="0"/>
              <a:t>2021-10-11</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07B878BF-213E-4538-997D-ED59CAC776BA}" type="slidenum">
              <a:rPr lang="sv-SE" smtClean="0"/>
              <a:t>‹#›</a:t>
            </a:fld>
            <a:endParaRPr lang="sv-SE"/>
          </a:p>
        </p:txBody>
      </p:sp>
    </p:spTree>
    <p:extLst>
      <p:ext uri="{BB962C8B-B14F-4D97-AF65-F5344CB8AC3E}">
        <p14:creationId xmlns:p14="http://schemas.microsoft.com/office/powerpoint/2010/main" val="341322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sv-SE"/>
              <a:t>Klicka här för att ändra mall för rubrikformat</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fld id="{ABF7C1C3-8A6F-4EC6-93D1-CF8636EFCEDB}" type="datetimeFigureOut">
              <a:rPr lang="sv-SE" smtClean="0"/>
              <a:t>2021-10-11</a:t>
            </a:fld>
            <a:endParaRPr lang="sv-SE"/>
          </a:p>
        </p:txBody>
      </p:sp>
      <p:sp>
        <p:nvSpPr>
          <p:cNvPr id="5" name="Footer Placeholder 4"/>
          <p:cNvSpPr>
            <a:spLocks noGrp="1"/>
          </p:cNvSpPr>
          <p:nvPr>
            <p:ph type="ftr" sz="quarter" idx="11"/>
          </p:nvPr>
        </p:nvSpPr>
        <p:spPr/>
        <p:txBody>
          <a:bodyPr/>
          <a:lstStyle/>
          <a:p>
            <a:endParaRPr lang="sv-SE"/>
          </a:p>
        </p:txBody>
      </p:sp>
      <p:sp>
        <p:nvSpPr>
          <p:cNvPr id="6" name="Slide Number Placeholder 5"/>
          <p:cNvSpPr>
            <a:spLocks noGrp="1"/>
          </p:cNvSpPr>
          <p:nvPr>
            <p:ph type="sldNum" sz="quarter" idx="12"/>
          </p:nvPr>
        </p:nvSpPr>
        <p:spPr/>
        <p:txBody>
          <a:bodyPr/>
          <a:lstStyle/>
          <a:p>
            <a:fld id="{07B878BF-213E-4538-997D-ED59CAC776BA}" type="slidenum">
              <a:rPr lang="sv-SE" smtClean="0"/>
              <a:t>‹#›</a:t>
            </a:fld>
            <a:endParaRPr lang="sv-SE"/>
          </a:p>
        </p:txBody>
      </p:sp>
    </p:spTree>
    <p:extLst>
      <p:ext uri="{BB962C8B-B14F-4D97-AF65-F5344CB8AC3E}">
        <p14:creationId xmlns:p14="http://schemas.microsoft.com/office/powerpoint/2010/main" val="3817535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sv-SE"/>
              <a:t>Klicka här för att ändra mall för rubrikformat</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ABF7C1C3-8A6F-4EC6-93D1-CF8636EFCEDB}" type="datetimeFigureOut">
              <a:rPr lang="sv-SE" smtClean="0"/>
              <a:t>2021-10-11</a:t>
            </a:fld>
            <a:endParaRPr lang="sv-SE"/>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sv-SE"/>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07B878BF-213E-4538-997D-ED59CAC776BA}" type="slidenum">
              <a:rPr lang="sv-SE" smtClean="0"/>
              <a:t>‹#›</a:t>
            </a:fld>
            <a:endParaRPr lang="sv-SE"/>
          </a:p>
        </p:txBody>
      </p:sp>
    </p:spTree>
    <p:extLst>
      <p:ext uri="{BB962C8B-B14F-4D97-AF65-F5344CB8AC3E}">
        <p14:creationId xmlns:p14="http://schemas.microsoft.com/office/powerpoint/2010/main" val="2336772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9">
            <a:extLst>
              <a:ext uri="{FF2B5EF4-FFF2-40B4-BE49-F238E27FC236}">
                <a16:creationId xmlns:a16="http://schemas.microsoft.com/office/drawing/2014/main" id="{C2AD7556-C90D-4946-8E4E-1E79D5B3D2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11">
            <a:extLst>
              <a:ext uri="{FF2B5EF4-FFF2-40B4-BE49-F238E27FC236}">
                <a16:creationId xmlns:a16="http://schemas.microsoft.com/office/drawing/2014/main" id="{DBB0CC56-54B2-4AE0-87C5-296E78A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42815"/>
            <a:ext cx="12192000" cy="26151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ubrik 1">
            <a:extLst>
              <a:ext uri="{FF2B5EF4-FFF2-40B4-BE49-F238E27FC236}">
                <a16:creationId xmlns:a16="http://schemas.microsoft.com/office/drawing/2014/main" id="{D3206BC4-448E-4339-BF8F-3E148CBAA2D8}"/>
              </a:ext>
            </a:extLst>
          </p:cNvPr>
          <p:cNvSpPr>
            <a:spLocks noGrp="1"/>
          </p:cNvSpPr>
          <p:nvPr>
            <p:ph type="ctrTitle"/>
          </p:nvPr>
        </p:nvSpPr>
        <p:spPr>
          <a:xfrm>
            <a:off x="1600200" y="3787696"/>
            <a:ext cx="8991600" cy="1645920"/>
          </a:xfrm>
        </p:spPr>
        <p:txBody>
          <a:bodyPr>
            <a:normAutofit/>
          </a:bodyPr>
          <a:lstStyle/>
          <a:p>
            <a:r>
              <a:rPr lang="sv-SE" dirty="0"/>
              <a:t>Årsmöte</a:t>
            </a:r>
            <a:br>
              <a:rPr lang="sv-SE" dirty="0"/>
            </a:br>
            <a:r>
              <a:rPr lang="sv-SE" dirty="0"/>
              <a:t>Horns Samfällighet</a:t>
            </a:r>
          </a:p>
        </p:txBody>
      </p:sp>
      <p:sp>
        <p:nvSpPr>
          <p:cNvPr id="3" name="Underrubrik 2">
            <a:extLst>
              <a:ext uri="{FF2B5EF4-FFF2-40B4-BE49-F238E27FC236}">
                <a16:creationId xmlns:a16="http://schemas.microsoft.com/office/drawing/2014/main" id="{CD033926-FE59-47B0-A2CA-F0BB5056C04F}"/>
              </a:ext>
            </a:extLst>
          </p:cNvPr>
          <p:cNvSpPr>
            <a:spLocks noGrp="1"/>
          </p:cNvSpPr>
          <p:nvPr>
            <p:ph type="subTitle" idx="1"/>
          </p:nvPr>
        </p:nvSpPr>
        <p:spPr>
          <a:xfrm>
            <a:off x="2598260" y="6011592"/>
            <a:ext cx="6801612" cy="736976"/>
          </a:xfrm>
        </p:spPr>
        <p:txBody>
          <a:bodyPr>
            <a:normAutofit/>
          </a:bodyPr>
          <a:lstStyle/>
          <a:p>
            <a:r>
              <a:rPr lang="sv-SE" sz="2800" dirty="0">
                <a:solidFill>
                  <a:srgbClr val="FFFFFF"/>
                </a:solidFill>
              </a:rPr>
              <a:t>2020-08-23</a:t>
            </a:r>
          </a:p>
        </p:txBody>
      </p:sp>
      <p:pic>
        <p:nvPicPr>
          <p:cNvPr id="8" name="Bildobjekt 7" descr="En bild som visar utomhus, vatten, solnedgång, natur&#10;&#10;Automatiskt genererad beskrivning">
            <a:extLst>
              <a:ext uri="{FF2B5EF4-FFF2-40B4-BE49-F238E27FC236}">
                <a16:creationId xmlns:a16="http://schemas.microsoft.com/office/drawing/2014/main" id="{A2D6134A-16DE-4528-BCC9-872E4B4062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3025" y="204742"/>
            <a:ext cx="7025950" cy="3473523"/>
          </a:xfrm>
          <a:prstGeom prst="rect">
            <a:avLst/>
          </a:prstGeom>
        </p:spPr>
      </p:pic>
    </p:spTree>
    <p:extLst>
      <p:ext uri="{BB962C8B-B14F-4D97-AF65-F5344CB8AC3E}">
        <p14:creationId xmlns:p14="http://schemas.microsoft.com/office/powerpoint/2010/main" val="179209906"/>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657923"/>
            <a:ext cx="7066155" cy="677108"/>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VERKSAMHETSBERÄTTELSE- Kommentarer</a:t>
            </a:r>
          </a:p>
          <a:p>
            <a:endParaRPr lang="sv-SE" sz="1400" dirty="0">
              <a:latin typeface="Calibri" panose="020F0502020204030204" pitchFamily="34" charset="0"/>
              <a:cs typeface="Calibri" panose="020F0502020204030204" pitchFamily="34" charset="0"/>
            </a:endParaRPr>
          </a:p>
        </p:txBody>
      </p:sp>
      <p:sp>
        <p:nvSpPr>
          <p:cNvPr id="3" name="textruta 2">
            <a:extLst>
              <a:ext uri="{FF2B5EF4-FFF2-40B4-BE49-F238E27FC236}">
                <a16:creationId xmlns:a16="http://schemas.microsoft.com/office/drawing/2014/main" id="{AB054EDE-372B-4B17-8440-C9DF6DC70713}"/>
              </a:ext>
            </a:extLst>
          </p:cNvPr>
          <p:cNvSpPr txBox="1"/>
          <p:nvPr/>
        </p:nvSpPr>
        <p:spPr>
          <a:xfrm>
            <a:off x="1014761" y="1360449"/>
            <a:ext cx="9656956" cy="4247317"/>
          </a:xfrm>
          <a:prstGeom prst="rect">
            <a:avLst/>
          </a:prstGeom>
          <a:noFill/>
        </p:spPr>
        <p:txBody>
          <a:bodyPr wrap="square" rtlCol="0">
            <a:spAutoFit/>
          </a:bodyPr>
          <a:lstStyle/>
          <a:p>
            <a:pPr marL="285750" indent="-285750">
              <a:buFont typeface="Arial" panose="020B0604020202020204" pitchFamily="34" charset="0"/>
              <a:buChar char="•"/>
            </a:pPr>
            <a:r>
              <a:rPr lang="sv-SE" dirty="0"/>
              <a:t>9 protokollförda sammanträden i styrelsen.</a:t>
            </a:r>
          </a:p>
          <a:p>
            <a:endParaRPr lang="sv-SE" dirty="0"/>
          </a:p>
          <a:p>
            <a:pPr marL="285750" indent="-285750">
              <a:buFont typeface="Arial" panose="020B0604020202020204" pitchFamily="34" charset="0"/>
              <a:buChar char="•"/>
            </a:pPr>
            <a:r>
              <a:rPr lang="sv-SE" dirty="0"/>
              <a:t>Ett styrelsemöte där byalagsrepresentanter deltagit</a:t>
            </a:r>
          </a:p>
          <a:p>
            <a:endParaRPr lang="sv-SE" dirty="0"/>
          </a:p>
          <a:p>
            <a:pPr marL="285750" indent="-285750">
              <a:buFont typeface="Arial" panose="020B0604020202020204" pitchFamily="34" charset="0"/>
              <a:buChar char="•"/>
            </a:pPr>
            <a:r>
              <a:rPr lang="sv-SE" dirty="0"/>
              <a:t>Löpande diskussioner och möten med exempelvis angränsande markägare, kommunala representanter, Lantmäteriet, AMA (ansvarig för tidigare grävning av VA), Västerviks Miljö &amp; energi, Trafikverket, samt andra leverantörer och partners.</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Löpande kontakt med medlemmarna via mejl och telefon samt personliga möten.</a:t>
            </a:r>
          </a:p>
          <a:p>
            <a:endParaRPr lang="sv-SE" dirty="0"/>
          </a:p>
          <a:p>
            <a:pPr marL="285750" indent="-285750">
              <a:buFont typeface="Arial" panose="020B0604020202020204" pitchFamily="34" charset="0"/>
              <a:buChar char="•"/>
            </a:pPr>
            <a:r>
              <a:rPr lang="sv-SE" dirty="0"/>
              <a:t>Regelbunden kommunikation med REV (Riksförbundet Enskilda Vägar) i ett flertal olika frågor.</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p:txBody>
      </p:sp>
    </p:spTree>
    <p:extLst>
      <p:ext uri="{BB962C8B-B14F-4D97-AF65-F5344CB8AC3E}">
        <p14:creationId xmlns:p14="http://schemas.microsoft.com/office/powerpoint/2010/main" val="816174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657923"/>
            <a:ext cx="7066155" cy="677108"/>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VÄGAR</a:t>
            </a:r>
          </a:p>
          <a:p>
            <a:endParaRPr lang="sv-SE" sz="1400" dirty="0">
              <a:latin typeface="Calibri" panose="020F0502020204030204" pitchFamily="34" charset="0"/>
              <a:cs typeface="Calibri" panose="020F0502020204030204" pitchFamily="34" charset="0"/>
            </a:endParaRPr>
          </a:p>
        </p:txBody>
      </p:sp>
      <p:sp>
        <p:nvSpPr>
          <p:cNvPr id="3" name="textruta 2">
            <a:extLst>
              <a:ext uri="{FF2B5EF4-FFF2-40B4-BE49-F238E27FC236}">
                <a16:creationId xmlns:a16="http://schemas.microsoft.com/office/drawing/2014/main" id="{AB054EDE-372B-4B17-8440-C9DF6DC70713}"/>
              </a:ext>
            </a:extLst>
          </p:cNvPr>
          <p:cNvSpPr txBox="1"/>
          <p:nvPr/>
        </p:nvSpPr>
        <p:spPr>
          <a:xfrm>
            <a:off x="1014760" y="1360449"/>
            <a:ext cx="9757317" cy="5355312"/>
          </a:xfrm>
          <a:prstGeom prst="rect">
            <a:avLst/>
          </a:prstGeom>
          <a:noFill/>
        </p:spPr>
        <p:txBody>
          <a:bodyPr wrap="square" rtlCol="0">
            <a:spAutoFit/>
          </a:bodyPr>
          <a:lstStyle/>
          <a:p>
            <a:pPr marL="285750" indent="-285750">
              <a:buFont typeface="Arial" panose="020B0604020202020204" pitchFamily="34" charset="0"/>
              <a:buChar char="•"/>
            </a:pPr>
            <a:r>
              <a:rPr lang="sv-SE" dirty="0"/>
              <a:t>Större delen av våra vägar asfalterades under 2017/2018.</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Standarden är generellt god, men vissa delar kommer trots detta behövas åtgärdas inom 3-10 år.</a:t>
            </a:r>
          </a:p>
          <a:p>
            <a:endParaRPr lang="sv-SE" dirty="0"/>
          </a:p>
          <a:p>
            <a:pPr marL="285750" indent="-285750">
              <a:buFont typeface="Arial" panose="020B0604020202020204" pitchFamily="34" charset="0"/>
              <a:buChar char="•"/>
            </a:pPr>
            <a:r>
              <a:rPr lang="sv-SE" dirty="0"/>
              <a:t>En plan för framtida vägunderhåll är under utarbetande. Bland annat ser vi över de områden som inte asfalterades i samband med VA-utbyggnaden., exempelvis Hästhagen. Stickväg norr </a:t>
            </a:r>
            <a:r>
              <a:rPr lang="sv-SE" dirty="0" err="1"/>
              <a:t>Kohagsvägen</a:t>
            </a:r>
            <a:r>
              <a:rPr lang="sv-SE" dirty="0"/>
              <a:t> redan beslutat på föregående årsmöte och kommer genomföras under verksamhetsåret 20/21.</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De skador som finns är främst orsakade av tyngre maskiner i samband med indragning av VA samt nybyggnationer. </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Slitaget </a:t>
            </a:r>
            <a:r>
              <a:rPr lang="sv-SE" dirty="0" err="1"/>
              <a:t>pga</a:t>
            </a:r>
            <a:r>
              <a:rPr lang="sv-SE" dirty="0"/>
              <a:t> av ökad trafik av tyngre fordon blir ett allt större problem. Ett fordon med 10 tons axeltryck sliter (enligt Riksförbundet Enskilda Vägar) 10.000 gånger mer på vägen än ett fordon med 1 tons axeltryck.   </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Ovanstående två sista punkter har föranlett styrelsen att ta fram ett förslag om att en särskild slitageavgift införes vid större nybyggnation och markarbeten. Detta förslag var tänkt att lämnas vid detta årsmöte, men kommer nu upp först 2021.</a:t>
            </a:r>
          </a:p>
          <a:p>
            <a:endParaRPr lang="sv-SE" dirty="0"/>
          </a:p>
        </p:txBody>
      </p:sp>
    </p:spTree>
    <p:extLst>
      <p:ext uri="{BB962C8B-B14F-4D97-AF65-F5344CB8AC3E}">
        <p14:creationId xmlns:p14="http://schemas.microsoft.com/office/powerpoint/2010/main" val="3313471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657923"/>
            <a:ext cx="7066155" cy="677108"/>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VÄGAR</a:t>
            </a:r>
          </a:p>
          <a:p>
            <a:endParaRPr lang="sv-SE" sz="1400" dirty="0">
              <a:latin typeface="Calibri" panose="020F0502020204030204" pitchFamily="34" charset="0"/>
              <a:cs typeface="Calibri" panose="020F0502020204030204" pitchFamily="34" charset="0"/>
            </a:endParaRPr>
          </a:p>
        </p:txBody>
      </p:sp>
      <p:sp>
        <p:nvSpPr>
          <p:cNvPr id="3" name="textruta 2">
            <a:extLst>
              <a:ext uri="{FF2B5EF4-FFF2-40B4-BE49-F238E27FC236}">
                <a16:creationId xmlns:a16="http://schemas.microsoft.com/office/drawing/2014/main" id="{AB054EDE-372B-4B17-8440-C9DF6DC70713}"/>
              </a:ext>
            </a:extLst>
          </p:cNvPr>
          <p:cNvSpPr txBox="1"/>
          <p:nvPr/>
        </p:nvSpPr>
        <p:spPr>
          <a:xfrm>
            <a:off x="1014761" y="1360449"/>
            <a:ext cx="6621716" cy="3416320"/>
          </a:xfrm>
          <a:prstGeom prst="rect">
            <a:avLst/>
          </a:prstGeom>
          <a:noFill/>
        </p:spPr>
        <p:txBody>
          <a:bodyPr wrap="square" rtlCol="0">
            <a:spAutoFit/>
          </a:bodyPr>
          <a:lstStyle/>
          <a:p>
            <a:r>
              <a:rPr lang="sv-SE" u="sng" dirty="0"/>
              <a:t>Särskild slitageavgift</a:t>
            </a:r>
            <a:r>
              <a:rPr lang="sv-SE" dirty="0"/>
              <a:t>.</a:t>
            </a:r>
          </a:p>
          <a:p>
            <a:endParaRPr lang="sv-SE" dirty="0"/>
          </a:p>
          <a:p>
            <a:r>
              <a:rPr lang="sv-SE" dirty="0"/>
              <a:t>I korthet innebär förslaget att man vid större nybyggnation eller markarbete betalar en särskilt slitageavgift.</a:t>
            </a:r>
          </a:p>
          <a:p>
            <a:endParaRPr lang="sv-SE" dirty="0"/>
          </a:p>
          <a:p>
            <a:r>
              <a:rPr lang="sv-SE" dirty="0"/>
              <a:t>Avgiften uppdelas i </a:t>
            </a:r>
          </a:p>
          <a:p>
            <a:r>
              <a:rPr lang="sv-SE" dirty="0"/>
              <a:t>10.000:- för allmänt ökat slitage</a:t>
            </a:r>
          </a:p>
          <a:p>
            <a:r>
              <a:rPr lang="sv-SE" dirty="0"/>
              <a:t>10.000:- i deposition att användas </a:t>
            </a:r>
            <a:r>
              <a:rPr lang="sv-SE" u="sng" dirty="0"/>
              <a:t>om</a:t>
            </a:r>
            <a:r>
              <a:rPr lang="sv-SE" dirty="0"/>
              <a:t> skador uppstår på väg. </a:t>
            </a:r>
          </a:p>
          <a:p>
            <a:endParaRPr lang="sv-SE" dirty="0"/>
          </a:p>
          <a:p>
            <a:r>
              <a:rPr lang="sv-SE" dirty="0"/>
              <a:t>Förslag kommer nästa årsmöte.</a:t>
            </a:r>
          </a:p>
          <a:p>
            <a:endParaRPr lang="sv-SE" dirty="0"/>
          </a:p>
          <a:p>
            <a:endParaRPr lang="sv-SE" dirty="0"/>
          </a:p>
        </p:txBody>
      </p:sp>
    </p:spTree>
    <p:extLst>
      <p:ext uri="{BB962C8B-B14F-4D97-AF65-F5344CB8AC3E}">
        <p14:creationId xmlns:p14="http://schemas.microsoft.com/office/powerpoint/2010/main" val="1103824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657923"/>
            <a:ext cx="7066155" cy="677108"/>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VÄGAR</a:t>
            </a:r>
          </a:p>
          <a:p>
            <a:endParaRPr lang="sv-SE" sz="1400" dirty="0">
              <a:latin typeface="Calibri" panose="020F0502020204030204" pitchFamily="34" charset="0"/>
              <a:cs typeface="Calibri" panose="020F0502020204030204" pitchFamily="34" charset="0"/>
            </a:endParaRPr>
          </a:p>
        </p:txBody>
      </p:sp>
      <p:sp>
        <p:nvSpPr>
          <p:cNvPr id="3" name="textruta 2">
            <a:extLst>
              <a:ext uri="{FF2B5EF4-FFF2-40B4-BE49-F238E27FC236}">
                <a16:creationId xmlns:a16="http://schemas.microsoft.com/office/drawing/2014/main" id="{AB054EDE-372B-4B17-8440-C9DF6DC70713}"/>
              </a:ext>
            </a:extLst>
          </p:cNvPr>
          <p:cNvSpPr txBox="1"/>
          <p:nvPr/>
        </p:nvSpPr>
        <p:spPr>
          <a:xfrm>
            <a:off x="1014760" y="1360449"/>
            <a:ext cx="9757317" cy="4247317"/>
          </a:xfrm>
          <a:prstGeom prst="rect">
            <a:avLst/>
          </a:prstGeom>
          <a:noFill/>
        </p:spPr>
        <p:txBody>
          <a:bodyPr wrap="square" rtlCol="0">
            <a:spAutoFit/>
          </a:bodyPr>
          <a:lstStyle/>
          <a:p>
            <a:pPr marL="285750" indent="-285750">
              <a:buFont typeface="Arial" panose="020B0604020202020204" pitchFamily="34" charset="0"/>
              <a:buChar char="•"/>
            </a:pPr>
            <a:r>
              <a:rPr lang="sv-SE" dirty="0"/>
              <a:t>Slitageavgifter tas för närvarande ut av 6 fastigheter.  </a:t>
            </a:r>
          </a:p>
          <a:p>
            <a:r>
              <a:rPr lang="sv-SE" dirty="0"/>
              <a:t>Antalet kommer att öka då fler tomter bebyggs i Pepparängen, </a:t>
            </a:r>
          </a:p>
          <a:p>
            <a:r>
              <a:rPr lang="sv-SE" dirty="0"/>
              <a:t>på fastigheter som inte tillhör samfälligheten.  </a:t>
            </a:r>
          </a:p>
          <a:p>
            <a:r>
              <a:rPr lang="sv-SE" dirty="0"/>
              <a:t>Vi kommer även att få en del nya medlemmar i föreningen, </a:t>
            </a:r>
          </a:p>
          <a:p>
            <a:r>
              <a:rPr lang="sv-SE" dirty="0"/>
              <a:t>som är resultatet av andra tomtförsäljningar.</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Snöröjningen har under året var obefintlig och därmed </a:t>
            </a:r>
          </a:p>
          <a:p>
            <a:r>
              <a:rPr lang="sv-SE" dirty="0"/>
              <a:t>resulterat i låga kostnader. Sandning har utförts 2 gånger.</a:t>
            </a:r>
          </a:p>
          <a:p>
            <a:endParaRPr lang="sv-SE" dirty="0"/>
          </a:p>
          <a:p>
            <a:pPr marL="285750" indent="-285750">
              <a:buFont typeface="Arial" panose="020B0604020202020204" pitchFamily="34" charset="0"/>
              <a:buChar char="•"/>
            </a:pPr>
            <a:r>
              <a:rPr lang="sv-SE" dirty="0"/>
              <a:t>Det höga vattenståndet i februari ställde till det både på vägar</a:t>
            </a:r>
          </a:p>
          <a:p>
            <a:r>
              <a:rPr lang="sv-SE" dirty="0"/>
              <a:t>och för bryggägare.</a:t>
            </a:r>
          </a:p>
          <a:p>
            <a:endParaRPr lang="sv-SE" dirty="0"/>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p:txBody>
      </p:sp>
      <p:pic>
        <p:nvPicPr>
          <p:cNvPr id="5" name="Bildobjekt 4" descr="En bild som visar utomhus, natur, vatten, liten&#10;&#10;Automatiskt genererad beskrivning">
            <a:extLst>
              <a:ext uri="{FF2B5EF4-FFF2-40B4-BE49-F238E27FC236}">
                <a16:creationId xmlns:a16="http://schemas.microsoft.com/office/drawing/2014/main" id="{A02D9E21-F3EA-4CA8-A32A-01835CB008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0164" y="657923"/>
            <a:ext cx="4351343" cy="5801790"/>
          </a:xfrm>
          <a:prstGeom prst="rect">
            <a:avLst/>
          </a:prstGeom>
        </p:spPr>
      </p:pic>
    </p:spTree>
    <p:extLst>
      <p:ext uri="{BB962C8B-B14F-4D97-AF65-F5344CB8AC3E}">
        <p14:creationId xmlns:p14="http://schemas.microsoft.com/office/powerpoint/2010/main" val="1011525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657923"/>
            <a:ext cx="7066155" cy="677108"/>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VÄGAR - CYKELVÄG</a:t>
            </a:r>
          </a:p>
          <a:p>
            <a:endParaRPr lang="sv-SE" sz="1400" dirty="0">
              <a:latin typeface="Calibri" panose="020F0502020204030204" pitchFamily="34" charset="0"/>
              <a:cs typeface="Calibri" panose="020F0502020204030204" pitchFamily="34" charset="0"/>
            </a:endParaRPr>
          </a:p>
        </p:txBody>
      </p:sp>
      <p:sp>
        <p:nvSpPr>
          <p:cNvPr id="3" name="textruta 2">
            <a:extLst>
              <a:ext uri="{FF2B5EF4-FFF2-40B4-BE49-F238E27FC236}">
                <a16:creationId xmlns:a16="http://schemas.microsoft.com/office/drawing/2014/main" id="{AB054EDE-372B-4B17-8440-C9DF6DC70713}"/>
              </a:ext>
            </a:extLst>
          </p:cNvPr>
          <p:cNvSpPr txBox="1"/>
          <p:nvPr/>
        </p:nvSpPr>
        <p:spPr>
          <a:xfrm>
            <a:off x="1115121" y="1215483"/>
            <a:ext cx="9757317" cy="4185761"/>
          </a:xfrm>
          <a:prstGeom prst="rect">
            <a:avLst/>
          </a:prstGeom>
          <a:noFill/>
        </p:spPr>
        <p:txBody>
          <a:bodyPr wrap="square" rtlCol="0">
            <a:spAutoFit/>
          </a:bodyPr>
          <a:lstStyle/>
          <a:p>
            <a:r>
              <a:rPr lang="sv-SE" dirty="0"/>
              <a:t>Under flera år har samfälligheten och enskilda tryckt på om cykelväg </a:t>
            </a:r>
          </a:p>
          <a:p>
            <a:r>
              <a:rPr lang="sv-SE" dirty="0"/>
              <a:t>från stan ut till Horn. </a:t>
            </a:r>
          </a:p>
          <a:p>
            <a:r>
              <a:rPr lang="sv-SE" dirty="0"/>
              <a:t>Kommunen har nu byggt en första etapp (ca 1,5 km) mellan </a:t>
            </a:r>
          </a:p>
          <a:p>
            <a:r>
              <a:rPr lang="sv-SE" dirty="0"/>
              <a:t>hundklubben och toppen av Hornsbacken.  Ingen info om fortsatt </a:t>
            </a:r>
          </a:p>
          <a:p>
            <a:r>
              <a:rPr lang="sv-SE" dirty="0"/>
              <a:t>utbyggnad finns.</a:t>
            </a:r>
          </a:p>
          <a:p>
            <a:endParaRPr lang="sv-SE" dirty="0"/>
          </a:p>
          <a:p>
            <a:endParaRPr lang="sv-SE" dirty="0"/>
          </a:p>
          <a:p>
            <a:r>
              <a:rPr lang="sv-SE" dirty="0"/>
              <a:t>Samfällighetens har nyligen bekostat smärre förbättringar av skogsvägen </a:t>
            </a:r>
          </a:p>
          <a:p>
            <a:r>
              <a:rPr lang="sv-SE" dirty="0"/>
              <a:t>från Pepparängen mot </a:t>
            </a:r>
            <a:r>
              <a:rPr lang="sv-SE" dirty="0" err="1"/>
              <a:t>Grönövägen</a:t>
            </a:r>
            <a:r>
              <a:rPr lang="sv-SE" dirty="0"/>
              <a:t>, ” Linneastigen”, för att underlätta </a:t>
            </a:r>
          </a:p>
          <a:p>
            <a:r>
              <a:rPr lang="sv-SE" dirty="0"/>
              <a:t>cykel- och gångtrafik inom och genom våra områden. </a:t>
            </a:r>
          </a:p>
          <a:p>
            <a:r>
              <a:rPr lang="sv-SE" dirty="0"/>
              <a:t>Därmed kan man i princip cykla i relativt skyddad miljö hela vägen </a:t>
            </a:r>
          </a:p>
          <a:p>
            <a:r>
              <a:rPr lang="sv-SE" dirty="0"/>
              <a:t>från stan till Horns Udde.</a:t>
            </a:r>
          </a:p>
          <a:p>
            <a:pPr marL="285750" indent="-285750">
              <a:buFont typeface="Arial" panose="020B0604020202020204" pitchFamily="34" charset="0"/>
              <a:buChar char="•"/>
            </a:pPr>
            <a:endParaRPr lang="sv-SE" sz="1600" dirty="0"/>
          </a:p>
          <a:p>
            <a:pPr marL="285750" indent="-285750">
              <a:buFont typeface="Arial" panose="020B0604020202020204" pitchFamily="34" charset="0"/>
              <a:buChar char="•"/>
            </a:pPr>
            <a:endParaRPr lang="sv-SE" sz="1600" dirty="0"/>
          </a:p>
          <a:p>
            <a:pPr marL="285750" indent="-285750">
              <a:buFont typeface="Arial" panose="020B0604020202020204" pitchFamily="34" charset="0"/>
              <a:buChar char="•"/>
            </a:pPr>
            <a:endParaRPr lang="sv-SE" dirty="0"/>
          </a:p>
        </p:txBody>
      </p:sp>
      <p:pic>
        <p:nvPicPr>
          <p:cNvPr id="6" name="Bildobjekt 5" descr="En bild som visar utomhus, scen, väg, trottoar&#10;&#10;Automatiskt genererad beskrivning">
            <a:extLst>
              <a:ext uri="{FF2B5EF4-FFF2-40B4-BE49-F238E27FC236}">
                <a16:creationId xmlns:a16="http://schemas.microsoft.com/office/drawing/2014/main" id="{D1E6C835-3A56-4C6B-8B19-FA1ED36AAE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32817" y="867747"/>
            <a:ext cx="3753357" cy="5122506"/>
          </a:xfrm>
          <a:prstGeom prst="rect">
            <a:avLst/>
          </a:prstGeom>
        </p:spPr>
      </p:pic>
    </p:spTree>
    <p:extLst>
      <p:ext uri="{BB962C8B-B14F-4D97-AF65-F5344CB8AC3E}">
        <p14:creationId xmlns:p14="http://schemas.microsoft.com/office/powerpoint/2010/main" val="3719224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420828" y="639450"/>
            <a:ext cx="7066155" cy="677108"/>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VÄGAR- UNDERHÅLL</a:t>
            </a:r>
          </a:p>
          <a:p>
            <a:endParaRPr lang="sv-SE" sz="1400" dirty="0">
              <a:latin typeface="Calibri" panose="020F0502020204030204" pitchFamily="34" charset="0"/>
              <a:cs typeface="Calibri" panose="020F0502020204030204" pitchFamily="34" charset="0"/>
            </a:endParaRPr>
          </a:p>
        </p:txBody>
      </p:sp>
      <p:pic>
        <p:nvPicPr>
          <p:cNvPr id="5" name="Bildobjekt 4">
            <a:extLst>
              <a:ext uri="{FF2B5EF4-FFF2-40B4-BE49-F238E27FC236}">
                <a16:creationId xmlns:a16="http://schemas.microsoft.com/office/drawing/2014/main" id="{1B8CC2EE-B004-427D-88BC-497AB70B0E66}"/>
              </a:ext>
            </a:extLst>
          </p:cNvPr>
          <p:cNvPicPr>
            <a:picLocks noChangeAspect="1"/>
          </p:cNvPicPr>
          <p:nvPr/>
        </p:nvPicPr>
        <p:blipFill>
          <a:blip r:embed="rId2"/>
          <a:stretch>
            <a:fillRect/>
          </a:stretch>
        </p:blipFill>
        <p:spPr>
          <a:xfrm>
            <a:off x="2503055" y="1990725"/>
            <a:ext cx="6307570" cy="3341906"/>
          </a:xfrm>
          <a:prstGeom prst="rect">
            <a:avLst/>
          </a:prstGeom>
        </p:spPr>
      </p:pic>
    </p:spTree>
    <p:extLst>
      <p:ext uri="{BB962C8B-B14F-4D97-AF65-F5344CB8AC3E}">
        <p14:creationId xmlns:p14="http://schemas.microsoft.com/office/powerpoint/2010/main" val="29538020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657923"/>
            <a:ext cx="7066155" cy="677108"/>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VA</a:t>
            </a:r>
          </a:p>
          <a:p>
            <a:endParaRPr lang="sv-SE" sz="1400" dirty="0">
              <a:latin typeface="Calibri" panose="020F0502020204030204" pitchFamily="34" charset="0"/>
              <a:cs typeface="Calibri" panose="020F0502020204030204" pitchFamily="34" charset="0"/>
            </a:endParaRPr>
          </a:p>
        </p:txBody>
      </p:sp>
      <p:sp>
        <p:nvSpPr>
          <p:cNvPr id="3" name="textruta 2">
            <a:extLst>
              <a:ext uri="{FF2B5EF4-FFF2-40B4-BE49-F238E27FC236}">
                <a16:creationId xmlns:a16="http://schemas.microsoft.com/office/drawing/2014/main" id="{AB054EDE-372B-4B17-8440-C9DF6DC70713}"/>
              </a:ext>
            </a:extLst>
          </p:cNvPr>
          <p:cNvSpPr txBox="1"/>
          <p:nvPr/>
        </p:nvSpPr>
        <p:spPr>
          <a:xfrm>
            <a:off x="1115121" y="1215483"/>
            <a:ext cx="9757317" cy="1477328"/>
          </a:xfrm>
          <a:prstGeom prst="rect">
            <a:avLst/>
          </a:prstGeom>
          <a:noFill/>
        </p:spPr>
        <p:txBody>
          <a:bodyPr wrap="square" rtlCol="0">
            <a:spAutoFit/>
          </a:bodyPr>
          <a:lstStyle/>
          <a:p>
            <a:pPr marL="285750" indent="-285750">
              <a:buFont typeface="Arial" panose="020B0604020202020204" pitchFamily="34" charset="0"/>
              <a:buChar char="•"/>
            </a:pPr>
            <a:r>
              <a:rPr lang="sv-SE" dirty="0"/>
              <a:t>Totalt har nu över 90% av fastigheterna inom verksamhetsområdet, anslutit sig till det kommunala </a:t>
            </a:r>
            <a:r>
              <a:rPr lang="sv-SE" dirty="0" err="1"/>
              <a:t>VA-nätet</a:t>
            </a:r>
            <a:r>
              <a:rPr lang="sv-SE" dirty="0"/>
              <a:t>. Inga allvarliga störningar har rapporterats, utan nätet verkar fungera väl.</a:t>
            </a:r>
          </a:p>
          <a:p>
            <a:endParaRPr lang="sv-SE" dirty="0"/>
          </a:p>
          <a:p>
            <a:pPr marL="285750" indent="-285750">
              <a:buFont typeface="Arial" panose="020B0604020202020204" pitchFamily="34" charset="0"/>
              <a:buChar char="•"/>
            </a:pPr>
            <a:r>
              <a:rPr lang="sv-SE" dirty="0"/>
              <a:t>Kommunen kommer erbjuda möjlighet att teckna ett serviceavtal med förebyggande servicerengöring av LTA-enheten. Information från kommunen kommer, enligt uppgift, inom kort.</a:t>
            </a:r>
          </a:p>
        </p:txBody>
      </p:sp>
    </p:spTree>
    <p:extLst>
      <p:ext uri="{BB962C8B-B14F-4D97-AF65-F5344CB8AC3E}">
        <p14:creationId xmlns:p14="http://schemas.microsoft.com/office/powerpoint/2010/main" val="34283398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657923"/>
            <a:ext cx="7066155" cy="677108"/>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NATUR- SKOG OCH MARK</a:t>
            </a:r>
          </a:p>
          <a:p>
            <a:endParaRPr lang="sv-SE" sz="1400" dirty="0">
              <a:latin typeface="Calibri" panose="020F0502020204030204" pitchFamily="34" charset="0"/>
              <a:cs typeface="Calibri" panose="020F0502020204030204" pitchFamily="34" charset="0"/>
            </a:endParaRPr>
          </a:p>
        </p:txBody>
      </p:sp>
      <p:sp>
        <p:nvSpPr>
          <p:cNvPr id="3" name="textruta 2">
            <a:extLst>
              <a:ext uri="{FF2B5EF4-FFF2-40B4-BE49-F238E27FC236}">
                <a16:creationId xmlns:a16="http://schemas.microsoft.com/office/drawing/2014/main" id="{AB054EDE-372B-4B17-8440-C9DF6DC70713}"/>
              </a:ext>
            </a:extLst>
          </p:cNvPr>
          <p:cNvSpPr txBox="1"/>
          <p:nvPr/>
        </p:nvSpPr>
        <p:spPr>
          <a:xfrm>
            <a:off x="1014761" y="1360449"/>
            <a:ext cx="9656956" cy="5078313"/>
          </a:xfrm>
          <a:prstGeom prst="rect">
            <a:avLst/>
          </a:prstGeom>
          <a:noFill/>
        </p:spPr>
        <p:txBody>
          <a:bodyPr wrap="square" rtlCol="0">
            <a:spAutoFit/>
          </a:bodyPr>
          <a:lstStyle/>
          <a:p>
            <a:pPr marL="285750" indent="-285750">
              <a:buFont typeface="Arial" panose="020B0604020202020204" pitchFamily="34" charset="0"/>
              <a:buChar char="•"/>
            </a:pPr>
            <a:r>
              <a:rPr lang="sv-SE" dirty="0"/>
              <a:t>Den torra sommaren 2018 resulterade i ett stort antal döda björkar </a:t>
            </a:r>
          </a:p>
          <a:p>
            <a:r>
              <a:rPr lang="sv-SE" dirty="0"/>
              <a:t> på våra marker. Ca 75 av dessa togs bort förra året. </a:t>
            </a:r>
          </a:p>
          <a:p>
            <a:endParaRPr lang="sv-SE" dirty="0"/>
          </a:p>
          <a:p>
            <a:pPr marL="285750" indent="-285750">
              <a:buFont typeface="Arial" panose="020B0604020202020204" pitchFamily="34" charset="0"/>
              <a:buChar char="•"/>
            </a:pPr>
            <a:r>
              <a:rPr lang="sv-SE" dirty="0"/>
              <a:t>Det står naturligtvis kvar minst lika många  i naturen, men så länge </a:t>
            </a:r>
          </a:p>
          <a:p>
            <a:r>
              <a:rPr lang="sv-SE" dirty="0"/>
              <a:t>de inte utgör fara för person eller egendom får dessa stå kvar och </a:t>
            </a:r>
          </a:p>
          <a:p>
            <a:r>
              <a:rPr lang="sv-SE" dirty="0"/>
              <a:t>därefter bli till glädje för insekter och andra djur.</a:t>
            </a:r>
          </a:p>
          <a:p>
            <a:endParaRPr lang="sv-SE" dirty="0"/>
          </a:p>
          <a:p>
            <a:pPr marL="285750" indent="-285750">
              <a:buFont typeface="Arial" panose="020B0604020202020204" pitchFamily="34" charset="0"/>
              <a:buChar char="•"/>
            </a:pPr>
            <a:r>
              <a:rPr lang="sv-SE" dirty="0"/>
              <a:t>Frågor om granbarkborren har inkommit. Horns Gård informerar </a:t>
            </a:r>
          </a:p>
          <a:p>
            <a:r>
              <a:rPr lang="sv-SE" dirty="0"/>
              <a:t>om att denna är relativt sällsynt på deras marker och därmed </a:t>
            </a:r>
          </a:p>
          <a:p>
            <a:r>
              <a:rPr lang="sv-SE" dirty="0"/>
              <a:t>sannolikt även våra.</a:t>
            </a:r>
          </a:p>
          <a:p>
            <a:endParaRPr lang="sv-SE" dirty="0"/>
          </a:p>
          <a:p>
            <a:pPr marL="285750" indent="-285750">
              <a:buFont typeface="Arial" panose="020B0604020202020204" pitchFamily="34" charset="0"/>
              <a:buChar char="•"/>
            </a:pPr>
            <a:r>
              <a:rPr lang="sv-SE" dirty="0"/>
              <a:t>Då vi inte ser att det är möjligt att genomföra en större </a:t>
            </a:r>
          </a:p>
          <a:p>
            <a:r>
              <a:rPr lang="sv-SE" dirty="0"/>
              <a:t>skogsavverkning i närtid ser styrelsen över och kommer åtgärda </a:t>
            </a:r>
          </a:p>
          <a:p>
            <a:r>
              <a:rPr lang="sv-SE" dirty="0"/>
              <a:t>områden som behöver röjas på mindre träd, buskar och sly. </a:t>
            </a:r>
          </a:p>
          <a:p>
            <a:r>
              <a:rPr lang="sv-SE" dirty="0"/>
              <a:t>Detta kan resultera i en återkommande underhållsplan.</a:t>
            </a:r>
          </a:p>
          <a:p>
            <a:r>
              <a:rPr lang="sv-SE" dirty="0"/>
              <a:t>     </a:t>
            </a:r>
          </a:p>
          <a:p>
            <a:r>
              <a:rPr lang="sv-SE" dirty="0"/>
              <a:t>    </a:t>
            </a:r>
          </a:p>
          <a:p>
            <a:endParaRPr lang="sv-SE" dirty="0"/>
          </a:p>
        </p:txBody>
      </p:sp>
      <p:pic>
        <p:nvPicPr>
          <p:cNvPr id="6" name="Bildobjekt 5" descr="En bild som visar träd, himmel, utomhus, växt&#10;&#10;Automatiskt genererad beskrivning">
            <a:extLst>
              <a:ext uri="{FF2B5EF4-FFF2-40B4-BE49-F238E27FC236}">
                <a16:creationId xmlns:a16="http://schemas.microsoft.com/office/drawing/2014/main" id="{BDDE4BB5-13F6-410F-A6F3-ED5D589F0F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81658" y="1335031"/>
            <a:ext cx="3752760" cy="5001937"/>
          </a:xfrm>
          <a:prstGeom prst="rect">
            <a:avLst/>
          </a:prstGeom>
        </p:spPr>
      </p:pic>
    </p:spTree>
    <p:extLst>
      <p:ext uri="{BB962C8B-B14F-4D97-AF65-F5344CB8AC3E}">
        <p14:creationId xmlns:p14="http://schemas.microsoft.com/office/powerpoint/2010/main" val="828813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657923"/>
            <a:ext cx="7066155" cy="461665"/>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NATUR- BYALAG</a:t>
            </a:r>
            <a:endParaRPr lang="sv-SE" sz="1400" dirty="0">
              <a:latin typeface="Calibri" panose="020F0502020204030204" pitchFamily="34" charset="0"/>
              <a:cs typeface="Calibri" panose="020F0502020204030204" pitchFamily="34" charset="0"/>
            </a:endParaRPr>
          </a:p>
        </p:txBody>
      </p:sp>
      <p:pic>
        <p:nvPicPr>
          <p:cNvPr id="5" name="Bildobjekt 4">
            <a:extLst>
              <a:ext uri="{FF2B5EF4-FFF2-40B4-BE49-F238E27FC236}">
                <a16:creationId xmlns:a16="http://schemas.microsoft.com/office/drawing/2014/main" id="{56544A68-240B-4A9D-9366-D6C2758ABBE9}"/>
              </a:ext>
            </a:extLst>
          </p:cNvPr>
          <p:cNvPicPr>
            <a:picLocks noChangeAspect="1"/>
          </p:cNvPicPr>
          <p:nvPr/>
        </p:nvPicPr>
        <p:blipFill>
          <a:blip r:embed="rId2"/>
          <a:stretch>
            <a:fillRect/>
          </a:stretch>
        </p:blipFill>
        <p:spPr>
          <a:xfrm>
            <a:off x="1951759" y="2054657"/>
            <a:ext cx="5905500" cy="3838575"/>
          </a:xfrm>
          <a:prstGeom prst="rect">
            <a:avLst/>
          </a:prstGeom>
        </p:spPr>
      </p:pic>
      <p:sp>
        <p:nvSpPr>
          <p:cNvPr id="7" name="textruta 6">
            <a:extLst>
              <a:ext uri="{FF2B5EF4-FFF2-40B4-BE49-F238E27FC236}">
                <a16:creationId xmlns:a16="http://schemas.microsoft.com/office/drawing/2014/main" id="{C46F9D3C-8330-4C22-9CE6-284363BC0A5D}"/>
              </a:ext>
            </a:extLst>
          </p:cNvPr>
          <p:cNvSpPr txBox="1"/>
          <p:nvPr/>
        </p:nvSpPr>
        <p:spPr>
          <a:xfrm>
            <a:off x="1951759" y="1348509"/>
            <a:ext cx="7570932" cy="369332"/>
          </a:xfrm>
          <a:prstGeom prst="rect">
            <a:avLst/>
          </a:prstGeom>
          <a:noFill/>
        </p:spPr>
        <p:txBody>
          <a:bodyPr wrap="square" rtlCol="0">
            <a:spAutoFit/>
          </a:bodyPr>
          <a:lstStyle/>
          <a:p>
            <a:r>
              <a:rPr lang="sv-SE" dirty="0"/>
              <a:t>Aktivitet och äskade bidrag skiftar stort mellan byalagen.</a:t>
            </a:r>
          </a:p>
        </p:txBody>
      </p:sp>
    </p:spTree>
    <p:extLst>
      <p:ext uri="{BB962C8B-B14F-4D97-AF65-F5344CB8AC3E}">
        <p14:creationId xmlns:p14="http://schemas.microsoft.com/office/powerpoint/2010/main" val="42111982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657923"/>
            <a:ext cx="7066155" cy="461665"/>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NATUR- BYALAG</a:t>
            </a:r>
            <a:endParaRPr lang="sv-SE" sz="1400" dirty="0">
              <a:latin typeface="Calibri" panose="020F0502020204030204" pitchFamily="34" charset="0"/>
              <a:cs typeface="Calibri" panose="020F0502020204030204" pitchFamily="34" charset="0"/>
            </a:endParaRPr>
          </a:p>
        </p:txBody>
      </p:sp>
      <p:sp>
        <p:nvSpPr>
          <p:cNvPr id="3" name="textruta 2">
            <a:extLst>
              <a:ext uri="{FF2B5EF4-FFF2-40B4-BE49-F238E27FC236}">
                <a16:creationId xmlns:a16="http://schemas.microsoft.com/office/drawing/2014/main" id="{05F5B1E1-DA2B-4B57-A8ED-08BCD7CA8463}"/>
              </a:ext>
            </a:extLst>
          </p:cNvPr>
          <p:cNvSpPr txBox="1"/>
          <p:nvPr/>
        </p:nvSpPr>
        <p:spPr>
          <a:xfrm>
            <a:off x="1477818" y="1607127"/>
            <a:ext cx="7221339" cy="2862322"/>
          </a:xfrm>
          <a:prstGeom prst="rect">
            <a:avLst/>
          </a:prstGeom>
          <a:noFill/>
        </p:spPr>
        <p:txBody>
          <a:bodyPr wrap="square" rtlCol="0">
            <a:spAutoFit/>
          </a:bodyPr>
          <a:lstStyle/>
          <a:p>
            <a:r>
              <a:rPr lang="sv-SE" dirty="0"/>
              <a:t>Byalagen har ombetts inkomma med önskemål om områden som behöver röjas maskinellt eller där man inte klarar av det själva. </a:t>
            </a:r>
          </a:p>
          <a:p>
            <a:endParaRPr lang="sv-SE" dirty="0"/>
          </a:p>
          <a:p>
            <a:r>
              <a:rPr lang="sv-SE" dirty="0"/>
              <a:t>Sammanställning pågår och delar utförs redan under hösten.</a:t>
            </a:r>
          </a:p>
          <a:p>
            <a:endParaRPr lang="sv-SE" dirty="0"/>
          </a:p>
          <a:p>
            <a:r>
              <a:rPr lang="sv-SE" dirty="0"/>
              <a:t>Totalt är budgeterade kostnaden för skötseln av naturområdena under 2020/21, ca 100.000:-</a:t>
            </a:r>
          </a:p>
          <a:p>
            <a:endParaRPr lang="sv-SE" dirty="0"/>
          </a:p>
          <a:p>
            <a:r>
              <a:rPr lang="sv-SE" dirty="0"/>
              <a:t>Dessa kostnader beräknas öka över tid.</a:t>
            </a:r>
          </a:p>
          <a:p>
            <a:endParaRPr lang="sv-SE" dirty="0"/>
          </a:p>
        </p:txBody>
      </p:sp>
    </p:spTree>
    <p:extLst>
      <p:ext uri="{BB962C8B-B14F-4D97-AF65-F5344CB8AC3E}">
        <p14:creationId xmlns:p14="http://schemas.microsoft.com/office/powerpoint/2010/main" val="14647587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657923"/>
            <a:ext cx="7066155" cy="677108"/>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NATUR- VASSRÖJNING</a:t>
            </a:r>
          </a:p>
          <a:p>
            <a:endParaRPr lang="sv-SE" sz="1400" dirty="0">
              <a:latin typeface="Calibri" panose="020F0502020204030204" pitchFamily="34" charset="0"/>
              <a:cs typeface="Calibri" panose="020F0502020204030204" pitchFamily="34" charset="0"/>
            </a:endParaRPr>
          </a:p>
        </p:txBody>
      </p:sp>
      <p:sp>
        <p:nvSpPr>
          <p:cNvPr id="4" name="textruta 3">
            <a:extLst>
              <a:ext uri="{FF2B5EF4-FFF2-40B4-BE49-F238E27FC236}">
                <a16:creationId xmlns:a16="http://schemas.microsoft.com/office/drawing/2014/main" id="{B68E1DB7-4253-40F8-8BCD-7FC88CFCFADD}"/>
              </a:ext>
            </a:extLst>
          </p:cNvPr>
          <p:cNvSpPr txBox="1"/>
          <p:nvPr/>
        </p:nvSpPr>
        <p:spPr>
          <a:xfrm>
            <a:off x="659028" y="2122415"/>
            <a:ext cx="5976664" cy="2031325"/>
          </a:xfrm>
          <a:prstGeom prst="rect">
            <a:avLst/>
          </a:prstGeom>
          <a:noFill/>
        </p:spPr>
        <p:txBody>
          <a:bodyPr wrap="square" rtlCol="0">
            <a:spAutoFit/>
          </a:bodyPr>
          <a:lstStyle/>
          <a:p>
            <a:r>
              <a:rPr lang="sv-SE" dirty="0"/>
              <a:t>Vassröjning skedde under förra sommaren  (och sommaren 2020) i och omkring </a:t>
            </a:r>
            <a:r>
              <a:rPr lang="sv-SE" dirty="0" err="1"/>
              <a:t>Grönösundet</a:t>
            </a:r>
            <a:r>
              <a:rPr lang="sv-SE" dirty="0"/>
              <a:t>.</a:t>
            </a:r>
          </a:p>
          <a:p>
            <a:endParaRPr lang="sv-SE" dirty="0"/>
          </a:p>
          <a:p>
            <a:r>
              <a:rPr lang="sv-SE" dirty="0"/>
              <a:t>Byalagen kan vid behov låna föreningens vassröjningsmaskin, men det behövs någon kunnig att hantera maskinen. Förhoppningen är att någon i varje byalag, på sikt, skall kunna hantera maskinen.</a:t>
            </a:r>
          </a:p>
        </p:txBody>
      </p:sp>
      <p:pic>
        <p:nvPicPr>
          <p:cNvPr id="9" name="Bildobjekt 8" descr="En bild som visar utomhus, gräs, vatten, båt&#10;&#10;Automatiskt genererad beskrivning">
            <a:extLst>
              <a:ext uri="{FF2B5EF4-FFF2-40B4-BE49-F238E27FC236}">
                <a16:creationId xmlns:a16="http://schemas.microsoft.com/office/drawing/2014/main" id="{53FAFC57-0D76-48C6-AD68-26A6D99DFE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8147" y="373224"/>
            <a:ext cx="4462900" cy="5950533"/>
          </a:xfrm>
          <a:prstGeom prst="rect">
            <a:avLst/>
          </a:prstGeom>
        </p:spPr>
      </p:pic>
    </p:spTree>
    <p:extLst>
      <p:ext uri="{BB962C8B-B14F-4D97-AF65-F5344CB8AC3E}">
        <p14:creationId xmlns:p14="http://schemas.microsoft.com/office/powerpoint/2010/main" val="4176317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657923"/>
            <a:ext cx="7066155" cy="461665"/>
          </a:xfrm>
          <a:prstGeom prst="rect">
            <a:avLst/>
          </a:prstGeom>
        </p:spPr>
        <p:txBody>
          <a:bodyPr wrap="square">
            <a:spAutoFit/>
          </a:bodyPr>
          <a:lstStyle/>
          <a:p>
            <a:r>
              <a:rPr lang="sv-SE" sz="2400" dirty="0">
                <a:latin typeface="Calibri" panose="020F0502020204030204" pitchFamily="34" charset="0"/>
                <a:cs typeface="Calibri" panose="020F0502020204030204" pitchFamily="34" charset="0"/>
              </a:rPr>
              <a:t>GRANNAR</a:t>
            </a:r>
          </a:p>
        </p:txBody>
      </p:sp>
      <p:sp>
        <p:nvSpPr>
          <p:cNvPr id="3" name="textruta 2">
            <a:extLst>
              <a:ext uri="{FF2B5EF4-FFF2-40B4-BE49-F238E27FC236}">
                <a16:creationId xmlns:a16="http://schemas.microsoft.com/office/drawing/2014/main" id="{AB054EDE-372B-4B17-8440-C9DF6DC70713}"/>
              </a:ext>
            </a:extLst>
          </p:cNvPr>
          <p:cNvSpPr txBox="1"/>
          <p:nvPr/>
        </p:nvSpPr>
        <p:spPr>
          <a:xfrm>
            <a:off x="922482" y="1293337"/>
            <a:ext cx="9656956" cy="6186309"/>
          </a:xfrm>
          <a:prstGeom prst="rect">
            <a:avLst/>
          </a:prstGeom>
          <a:noFill/>
        </p:spPr>
        <p:txBody>
          <a:bodyPr wrap="square" rtlCol="0">
            <a:spAutoFit/>
          </a:bodyPr>
          <a:lstStyle/>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Relationen med Horns Gård fungerar väl.</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Marginalen/Horns Strand Fastigheter AB (HSF) fortsätter utveckla sina områden. Ett antal av deras tomter har sålts under året och vissa avstyckningar av nya tomter har skett. Nästa område de hoppas skall utvecklas är området mellan Linneastigen och </a:t>
            </a:r>
            <a:r>
              <a:rPr lang="sv-SE" dirty="0" err="1"/>
              <a:t>Bråtviken</a:t>
            </a:r>
            <a:r>
              <a:rPr lang="sv-SE" dirty="0"/>
              <a:t>.</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Den brygga HSF tog över i Örserumsviken kommer enligt HSF att tas bort till nästa år. Innebär att de som hyrt båtplats där tvingas hitta ny plats. HSF har planerat för tre bryggor i området.</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HSF har även tankar på att en ny badplats bör iordningställas, i stället för den nuvarande som skall bebyggas med båtbryggor.  En arbetsgrupp har bildats i samfälligheten för att deltaga i eventuella diskussioner.</a:t>
            </a:r>
          </a:p>
          <a:p>
            <a:r>
              <a:rPr lang="sv-SE" dirty="0"/>
              <a:t> </a:t>
            </a:r>
          </a:p>
          <a:p>
            <a:pPr marL="285750" indent="-285750">
              <a:buFont typeface="Arial" panose="020B0604020202020204" pitchFamily="34" charset="0"/>
              <a:buChar char="•"/>
            </a:pPr>
            <a:r>
              <a:rPr lang="sv-SE" dirty="0"/>
              <a:t>I och med att planbestämmelserna för </a:t>
            </a:r>
            <a:r>
              <a:rPr lang="sv-SE" dirty="0" err="1"/>
              <a:t>Grönö</a:t>
            </a:r>
            <a:r>
              <a:rPr lang="sv-SE" dirty="0"/>
              <a:t> nu vunnit laga kraft och WB-områden försvunnit, är exploateringsmöjligheterna på detta område små. Återstår endast bryggdiskussioner och eventuellt att sälja extra mark till befintliga fastighetsägare. Därefter bör </a:t>
            </a:r>
            <a:r>
              <a:rPr lang="sv-SE" dirty="0" err="1"/>
              <a:t>Grönö</a:t>
            </a:r>
            <a:r>
              <a:rPr lang="sv-SE" dirty="0"/>
              <a:t> kunna överlämnas till samfälligheten.</a:t>
            </a:r>
          </a:p>
          <a:p>
            <a:pPr marL="285750" indent="-285750">
              <a:buFont typeface="Arial" panose="020B0604020202020204" pitchFamily="34" charset="0"/>
              <a:buChar char="•"/>
            </a:pPr>
            <a:endParaRPr lang="sv-SE" dirty="0"/>
          </a:p>
          <a:p>
            <a:endParaRPr lang="sv-SE" dirty="0"/>
          </a:p>
          <a:p>
            <a:endParaRPr lang="sv-SE" dirty="0"/>
          </a:p>
          <a:p>
            <a:pPr marL="285750" indent="-285750">
              <a:buFont typeface="Arial" panose="020B0604020202020204" pitchFamily="34" charset="0"/>
              <a:buChar char="•"/>
            </a:pPr>
            <a:endParaRPr lang="sv-SE" dirty="0"/>
          </a:p>
        </p:txBody>
      </p:sp>
    </p:spTree>
    <p:extLst>
      <p:ext uri="{BB962C8B-B14F-4D97-AF65-F5344CB8AC3E}">
        <p14:creationId xmlns:p14="http://schemas.microsoft.com/office/powerpoint/2010/main" val="4421533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1520283" y="652563"/>
            <a:ext cx="7066155" cy="707886"/>
          </a:xfrm>
          <a:prstGeom prst="rect">
            <a:avLst/>
          </a:prstGeom>
        </p:spPr>
        <p:txBody>
          <a:bodyPr wrap="square">
            <a:spAutoFit/>
          </a:bodyPr>
          <a:lstStyle/>
          <a:p>
            <a:r>
              <a:rPr lang="sv-SE" sz="2000" b="1" dirty="0">
                <a:latin typeface="Calibri" panose="020F0502020204030204" pitchFamily="34" charset="0"/>
                <a:cs typeface="Calibri" panose="020F0502020204030204" pitchFamily="34" charset="0"/>
              </a:rPr>
              <a:t>ARBETE MED MOTION FRÅN 2017 med fortsättning 2018 och 2019 –  AVSEENDE LOKALGATOR</a:t>
            </a:r>
          </a:p>
        </p:txBody>
      </p:sp>
      <p:sp>
        <p:nvSpPr>
          <p:cNvPr id="3" name="textruta 2">
            <a:extLst>
              <a:ext uri="{FF2B5EF4-FFF2-40B4-BE49-F238E27FC236}">
                <a16:creationId xmlns:a16="http://schemas.microsoft.com/office/drawing/2014/main" id="{AB054EDE-372B-4B17-8440-C9DF6DC70713}"/>
              </a:ext>
            </a:extLst>
          </p:cNvPr>
          <p:cNvSpPr txBox="1"/>
          <p:nvPr/>
        </p:nvSpPr>
        <p:spPr>
          <a:xfrm>
            <a:off x="1014761" y="1360449"/>
            <a:ext cx="9656956" cy="2862322"/>
          </a:xfrm>
          <a:prstGeom prst="rect">
            <a:avLst/>
          </a:prstGeom>
          <a:noFill/>
        </p:spPr>
        <p:txBody>
          <a:bodyPr wrap="square" rtlCol="0">
            <a:spAutoFit/>
          </a:bodyPr>
          <a:lstStyle/>
          <a:p>
            <a:pPr marL="285750" indent="-285750">
              <a:buFont typeface="Arial" panose="020B0604020202020204" pitchFamily="34" charset="0"/>
              <a:buChar char="•"/>
            </a:pPr>
            <a:endParaRPr lang="sv-SE" dirty="0"/>
          </a:p>
          <a:p>
            <a:pPr lvl="1"/>
            <a:r>
              <a:rPr lang="sv-SE" dirty="0"/>
              <a:t>Vid årsmötet 2019 uppdrogs styrelsen att genomföra en undersökning/enkät avseende intresset för att samfälligheten skall överta de vägar, som betecknats som lokalgator i de nya planbestämmelserna, men som inte ingår i samfälligheten. Enkäten var riktad mot de boende vid sådana vägar.</a:t>
            </a:r>
          </a:p>
          <a:p>
            <a:pPr lvl="1"/>
            <a:endParaRPr lang="sv-SE" dirty="0"/>
          </a:p>
          <a:p>
            <a:pPr lvl="1"/>
            <a:r>
              <a:rPr lang="sv-SE" dirty="0"/>
              <a:t>Årsmötets beslut i denna fråga är en fortsättning på den motion som inlämnats 2017 av Göran Hessling och Ulf Bergkvist , med önskan om att samfälligheten skall utforma en plan för övertagande av dessa vägar.</a:t>
            </a:r>
          </a:p>
          <a:p>
            <a:pPr marL="285750" indent="-285750">
              <a:buFont typeface="Arial" panose="020B0604020202020204" pitchFamily="34" charset="0"/>
              <a:buChar char="•"/>
            </a:pPr>
            <a:endParaRPr lang="sv-SE" dirty="0"/>
          </a:p>
        </p:txBody>
      </p:sp>
    </p:spTree>
    <p:extLst>
      <p:ext uri="{BB962C8B-B14F-4D97-AF65-F5344CB8AC3E}">
        <p14:creationId xmlns:p14="http://schemas.microsoft.com/office/powerpoint/2010/main" val="11304759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49939" y="666312"/>
            <a:ext cx="7066155" cy="400110"/>
          </a:xfrm>
          <a:prstGeom prst="rect">
            <a:avLst/>
          </a:prstGeom>
        </p:spPr>
        <p:txBody>
          <a:bodyPr wrap="square">
            <a:spAutoFit/>
          </a:bodyPr>
          <a:lstStyle/>
          <a:p>
            <a:r>
              <a:rPr lang="sv-SE" sz="2000" b="1" dirty="0">
                <a:latin typeface="Calibri" panose="020F0502020204030204" pitchFamily="34" charset="0"/>
                <a:cs typeface="Calibri" panose="020F0502020204030204" pitchFamily="34" charset="0"/>
              </a:rPr>
              <a:t>ENKÄTEN -  FÖRUTSÄTTNINGAR</a:t>
            </a:r>
          </a:p>
        </p:txBody>
      </p:sp>
      <p:sp>
        <p:nvSpPr>
          <p:cNvPr id="3" name="textruta 2">
            <a:extLst>
              <a:ext uri="{FF2B5EF4-FFF2-40B4-BE49-F238E27FC236}">
                <a16:creationId xmlns:a16="http://schemas.microsoft.com/office/drawing/2014/main" id="{AB054EDE-372B-4B17-8440-C9DF6DC70713}"/>
              </a:ext>
            </a:extLst>
          </p:cNvPr>
          <p:cNvSpPr txBox="1"/>
          <p:nvPr/>
        </p:nvSpPr>
        <p:spPr>
          <a:xfrm>
            <a:off x="930093" y="1859339"/>
            <a:ext cx="9924483" cy="3139321"/>
          </a:xfrm>
          <a:prstGeom prst="rect">
            <a:avLst/>
          </a:prstGeom>
          <a:noFill/>
        </p:spPr>
        <p:txBody>
          <a:bodyPr wrap="square" rtlCol="0">
            <a:spAutoFit/>
          </a:bodyPr>
          <a:lstStyle/>
          <a:p>
            <a:pPr marL="285750" indent="-285750">
              <a:buFont typeface="Arial" panose="020B0604020202020204" pitchFamily="34" charset="0"/>
              <a:buChar char="•"/>
            </a:pPr>
            <a:endParaRPr lang="sv-SE" dirty="0"/>
          </a:p>
          <a:p>
            <a:endParaRPr lang="sv-SE" dirty="0"/>
          </a:p>
          <a:p>
            <a:endParaRPr lang="sv-SE" dirty="0"/>
          </a:p>
          <a:p>
            <a:endParaRPr lang="sv-SE" dirty="0"/>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p:txBody>
      </p:sp>
      <p:sp>
        <p:nvSpPr>
          <p:cNvPr id="5" name="textruta 4">
            <a:extLst>
              <a:ext uri="{FF2B5EF4-FFF2-40B4-BE49-F238E27FC236}">
                <a16:creationId xmlns:a16="http://schemas.microsoft.com/office/drawing/2014/main" id="{34C5FA8B-3831-41FE-86BA-1C517504289B}"/>
              </a:ext>
            </a:extLst>
          </p:cNvPr>
          <p:cNvSpPr txBox="1"/>
          <p:nvPr/>
        </p:nvSpPr>
        <p:spPr>
          <a:xfrm>
            <a:off x="1077366" y="1284948"/>
            <a:ext cx="8603836" cy="5036315"/>
          </a:xfrm>
          <a:prstGeom prst="rect">
            <a:avLst/>
          </a:prstGeom>
          <a:noFill/>
        </p:spPr>
        <p:txBody>
          <a:bodyPr wrap="square">
            <a:spAutoFit/>
          </a:bodyPr>
          <a:lstStyle/>
          <a:p>
            <a:pPr>
              <a:lnSpc>
                <a:spcPct val="107000"/>
              </a:lnSpc>
              <a:spcAft>
                <a:spcPts val="800"/>
              </a:spcAft>
            </a:pPr>
            <a:r>
              <a:rPr lang="sv-SE" sz="1800" b="1" dirty="0">
                <a:effectLst/>
                <a:latin typeface="Calibri" panose="020F0502020204030204" pitchFamily="34" charset="0"/>
                <a:ea typeface="Calibri" panose="020F0502020204030204" pitchFamily="34" charset="0"/>
                <a:cs typeface="Times New Roman" panose="02020603050405020304" pitchFamily="18" charset="0"/>
              </a:rPr>
              <a:t>Nedanstående förutsättningar, som också bildade grunden för enkäten, bygger på den info </a:t>
            </a:r>
            <a:r>
              <a:rPr lang="sv-SE" b="1" dirty="0">
                <a:latin typeface="Calibri" panose="020F0502020204030204" pitchFamily="34" charset="0"/>
                <a:ea typeface="Calibri" panose="020F0502020204030204" pitchFamily="34" charset="0"/>
                <a:cs typeface="Times New Roman" panose="02020603050405020304" pitchFamily="18" charset="0"/>
              </a:rPr>
              <a:t>styrelsen </a:t>
            </a:r>
            <a:r>
              <a:rPr lang="sv-SE" sz="1800" b="1" dirty="0">
                <a:effectLst/>
                <a:latin typeface="Calibri" panose="020F0502020204030204" pitchFamily="34" charset="0"/>
                <a:ea typeface="Calibri" panose="020F0502020204030204" pitchFamily="34" charset="0"/>
                <a:cs typeface="Times New Roman" panose="02020603050405020304" pitchFamily="18" charset="0"/>
              </a:rPr>
              <a:t>tagit del av i kontakt med bland annat  REV, Lantmäteriet och kommunen.</a:t>
            </a:r>
            <a:endParaRPr lang="sv-SE"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sv-SE"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SE" sz="1800" b="1" dirty="0">
                <a:effectLst/>
                <a:latin typeface="Calibri" panose="020F0502020204030204" pitchFamily="34" charset="0"/>
                <a:ea typeface="Calibri" panose="020F0502020204030204" pitchFamily="34" charset="0"/>
                <a:cs typeface="Times New Roman" panose="02020603050405020304" pitchFamily="18" charset="0"/>
              </a:rPr>
              <a:t>Standarden:</a:t>
            </a:r>
            <a:r>
              <a:rPr lang="sv-SE" sz="1800" dirty="0">
                <a:effectLst/>
                <a:latin typeface="Calibri" panose="020F0502020204030204" pitchFamily="34" charset="0"/>
                <a:ea typeface="Calibri" panose="020F0502020204030204" pitchFamily="34" charset="0"/>
                <a:cs typeface="Times New Roman" panose="02020603050405020304" pitchFamily="18" charset="0"/>
              </a:rPr>
              <a:t> Vägen </a:t>
            </a:r>
            <a:r>
              <a:rPr lang="sv-SE" sz="1800" i="1" u="sng" dirty="0">
                <a:effectLst/>
                <a:latin typeface="Calibri" panose="020F0502020204030204" pitchFamily="34" charset="0"/>
                <a:ea typeface="Calibri" panose="020F0502020204030204" pitchFamily="34" charset="0"/>
                <a:cs typeface="Times New Roman" panose="02020603050405020304" pitchFamily="18" charset="0"/>
              </a:rPr>
              <a:t>bör</a:t>
            </a:r>
            <a:r>
              <a:rPr lang="sv-SE" sz="1800" dirty="0">
                <a:effectLst/>
                <a:latin typeface="Calibri" panose="020F0502020204030204" pitchFamily="34" charset="0"/>
                <a:ea typeface="Calibri" panose="020F0502020204030204" pitchFamily="34" charset="0"/>
                <a:cs typeface="Times New Roman" panose="02020603050405020304" pitchFamily="18" charset="0"/>
              </a:rPr>
              <a:t> motsvara samfällighetens nuvarande vägnät, avseende bland annat godtagbart underlag och asfaltering. </a:t>
            </a:r>
            <a:endParaRPr lang="sv-SE"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SE" sz="1800" b="1" dirty="0">
                <a:effectLst/>
                <a:latin typeface="Calibri" panose="020F0502020204030204" pitchFamily="34" charset="0"/>
                <a:ea typeface="Calibri" panose="020F0502020204030204" pitchFamily="34" charset="0"/>
                <a:cs typeface="Times New Roman" panose="02020603050405020304" pitchFamily="18" charset="0"/>
              </a:rPr>
              <a:t>Kostnaden</a:t>
            </a:r>
            <a:r>
              <a:rPr lang="sv-SE" b="1" dirty="0">
                <a:latin typeface="Calibri" panose="020F0502020204030204" pitchFamily="34" charset="0"/>
                <a:ea typeface="Calibri" panose="020F0502020204030204" pitchFamily="34" charset="0"/>
                <a:cs typeface="Times New Roman" panose="02020603050405020304" pitchFamily="18" charset="0"/>
              </a:rPr>
              <a:t>: </a:t>
            </a:r>
            <a:r>
              <a:rPr lang="sv-SE" dirty="0">
                <a:latin typeface="Calibri" panose="020F0502020204030204" pitchFamily="34" charset="0"/>
                <a:ea typeface="Calibri" panose="020F0502020204030204" pitchFamily="34" charset="0"/>
                <a:cs typeface="Times New Roman" panose="02020603050405020304" pitchFamily="18" charset="0"/>
              </a:rPr>
              <a:t>Här har </a:t>
            </a:r>
            <a:r>
              <a:rPr lang="sv-SE" sz="1800" dirty="0">
                <a:effectLst/>
                <a:latin typeface="Calibri" panose="020F0502020204030204" pitchFamily="34" charset="0"/>
                <a:ea typeface="Calibri" panose="020F0502020204030204" pitchFamily="34" charset="0"/>
                <a:cs typeface="Times New Roman" panose="02020603050405020304" pitchFamily="18" charset="0"/>
              </a:rPr>
              <a:t>Samfälligheten att vid årsmöte ta ställning till hur man anser att denna kostnad skall tas ut men ett </a:t>
            </a:r>
            <a:r>
              <a:rPr lang="sv-SE" sz="1800" i="1" u="sng" dirty="0">
                <a:effectLst/>
                <a:latin typeface="Calibri" panose="020F0502020204030204" pitchFamily="34" charset="0"/>
                <a:ea typeface="Calibri" panose="020F0502020204030204" pitchFamily="34" charset="0"/>
                <a:cs typeface="Times New Roman" panose="02020603050405020304" pitchFamily="18" charset="0"/>
              </a:rPr>
              <a:t>realistiskt alternativ </a:t>
            </a:r>
            <a:r>
              <a:rPr lang="sv-SE" sz="1800" dirty="0">
                <a:effectLst/>
                <a:latin typeface="Calibri" panose="020F0502020204030204" pitchFamily="34" charset="0"/>
                <a:ea typeface="Calibri" panose="020F0502020204030204" pitchFamily="34" charset="0"/>
                <a:cs typeface="Times New Roman" panose="02020603050405020304" pitchFamily="18" charset="0"/>
              </a:rPr>
              <a:t>är att den </a:t>
            </a:r>
            <a:r>
              <a:rPr lang="sv-SE" dirty="0">
                <a:latin typeface="Calibri" panose="020F0502020204030204" pitchFamily="34" charset="0"/>
                <a:ea typeface="Calibri" panose="020F0502020204030204" pitchFamily="34" charset="0"/>
                <a:cs typeface="Times New Roman" panose="02020603050405020304" pitchFamily="18" charset="0"/>
              </a:rPr>
              <a:t>genom Lantmäteribeslut </a:t>
            </a:r>
            <a:r>
              <a:rPr lang="sv-SE" sz="1800" dirty="0">
                <a:effectLst/>
                <a:latin typeface="Calibri" panose="020F0502020204030204" pitchFamily="34" charset="0"/>
                <a:ea typeface="Calibri" panose="020F0502020204030204" pitchFamily="34" charset="0"/>
                <a:cs typeface="Times New Roman" panose="02020603050405020304" pitchFamily="18" charset="0"/>
              </a:rPr>
              <a:t>kommer att fördelas på de fastigheter som ligger i anslutning till respektive väg. Denna kostnad kommer naturligtvis variera beroende på vägens standard idag och vi vet inte med säkerhet vad det slutligen landar. För att få en </a:t>
            </a:r>
            <a:r>
              <a:rPr lang="sv-SE" sz="1800" b="1" u="sng" dirty="0">
                <a:effectLst/>
                <a:latin typeface="Calibri" panose="020F0502020204030204" pitchFamily="34" charset="0"/>
                <a:ea typeface="Calibri" panose="020F0502020204030204" pitchFamily="34" charset="0"/>
                <a:cs typeface="Times New Roman" panose="02020603050405020304" pitchFamily="18" charset="0"/>
              </a:rPr>
              <a:t>uppfattning</a:t>
            </a:r>
            <a:r>
              <a:rPr lang="sv-SE" sz="1800" dirty="0">
                <a:effectLst/>
                <a:latin typeface="Calibri" panose="020F0502020204030204" pitchFamily="34" charset="0"/>
                <a:ea typeface="Calibri" panose="020F0502020204030204" pitchFamily="34" charset="0"/>
                <a:cs typeface="Times New Roman" panose="02020603050405020304" pitchFamily="18" charset="0"/>
              </a:rPr>
              <a:t> av detta kan man i nuläget räkna med en kostnad på upp till 640:-/löpmeter, beroende på underlagets standard. </a:t>
            </a:r>
          </a:p>
          <a:p>
            <a:pPr>
              <a:lnSpc>
                <a:spcPct val="107000"/>
              </a:lnSpc>
              <a:spcAft>
                <a:spcPts val="800"/>
              </a:spcAft>
            </a:pPr>
            <a:r>
              <a:rPr lang="sv-SE" i="1" dirty="0">
                <a:latin typeface="Calibri" panose="020F0502020204030204" pitchFamily="34" charset="0"/>
                <a:ea typeface="Calibri" panose="020F0502020204030204" pitchFamily="34" charset="0"/>
                <a:cs typeface="Times New Roman" panose="02020603050405020304" pitchFamily="18" charset="0"/>
              </a:rPr>
              <a:t>(OBS ! Uppdaterade offerter tyder på ännu högre kostnader.)</a:t>
            </a:r>
            <a:endParaRPr lang="sv-SE"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sv-SE" sz="1800" b="1" dirty="0">
                <a:effectLst/>
                <a:latin typeface="Calibri" panose="020F0502020204030204" pitchFamily="34" charset="0"/>
                <a:ea typeface="Calibri" panose="020F0502020204030204" pitchFamily="34" charset="0"/>
                <a:cs typeface="Times New Roman" panose="02020603050405020304" pitchFamily="18" charset="0"/>
              </a:rPr>
              <a:t>Lantmäteriförrättning: </a:t>
            </a:r>
            <a:r>
              <a:rPr lang="sv-SE" sz="1800" dirty="0">
                <a:effectLst/>
                <a:latin typeface="Calibri" panose="020F0502020204030204" pitchFamily="34" charset="0"/>
                <a:ea typeface="Calibri" panose="020F0502020204030204" pitchFamily="34" charset="0"/>
                <a:cs typeface="Times New Roman" panose="02020603050405020304" pitchFamily="18" charset="0"/>
              </a:rPr>
              <a:t>Utöver ovanstående kostnad tillkommer kostnad för Lantmäteriförrättning. Denna kostnad är okänd, men man bör räkna med att den inte är försumbar och </a:t>
            </a:r>
            <a:r>
              <a:rPr lang="sv-SE" sz="1800" i="1" u="sng" dirty="0">
                <a:effectLst/>
                <a:latin typeface="Calibri" panose="020F0502020204030204" pitchFamily="34" charset="0"/>
                <a:ea typeface="Calibri" panose="020F0502020204030204" pitchFamily="34" charset="0"/>
                <a:cs typeface="Times New Roman" panose="02020603050405020304" pitchFamily="18" charset="0"/>
              </a:rPr>
              <a:t>sannolikt</a:t>
            </a:r>
            <a:r>
              <a:rPr lang="sv-SE" sz="1800" dirty="0">
                <a:effectLst/>
                <a:latin typeface="Calibri" panose="020F0502020204030204" pitchFamily="34" charset="0"/>
                <a:ea typeface="Calibri" panose="020F0502020204030204" pitchFamily="34" charset="0"/>
                <a:cs typeface="Times New Roman" panose="02020603050405020304" pitchFamily="18" charset="0"/>
              </a:rPr>
              <a:t> även den kommer belasta berörda fastigheter. </a:t>
            </a:r>
            <a:endParaRPr lang="sv-SE" dirty="0"/>
          </a:p>
        </p:txBody>
      </p:sp>
    </p:spTree>
    <p:extLst>
      <p:ext uri="{BB962C8B-B14F-4D97-AF65-F5344CB8AC3E}">
        <p14:creationId xmlns:p14="http://schemas.microsoft.com/office/powerpoint/2010/main" val="2476285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1520283" y="652563"/>
            <a:ext cx="7066155" cy="400110"/>
          </a:xfrm>
          <a:prstGeom prst="rect">
            <a:avLst/>
          </a:prstGeom>
        </p:spPr>
        <p:txBody>
          <a:bodyPr wrap="square">
            <a:spAutoFit/>
          </a:bodyPr>
          <a:lstStyle/>
          <a:p>
            <a:r>
              <a:rPr lang="sv-SE" sz="2000" b="1" dirty="0">
                <a:latin typeface="Calibri" panose="020F0502020204030204" pitchFamily="34" charset="0"/>
                <a:cs typeface="Calibri" panose="020F0502020204030204" pitchFamily="34" charset="0"/>
              </a:rPr>
              <a:t>			ENKÄT</a:t>
            </a:r>
          </a:p>
        </p:txBody>
      </p:sp>
      <p:sp>
        <p:nvSpPr>
          <p:cNvPr id="3" name="textruta 2">
            <a:extLst>
              <a:ext uri="{FF2B5EF4-FFF2-40B4-BE49-F238E27FC236}">
                <a16:creationId xmlns:a16="http://schemas.microsoft.com/office/drawing/2014/main" id="{AB054EDE-372B-4B17-8440-C9DF6DC70713}"/>
              </a:ext>
            </a:extLst>
          </p:cNvPr>
          <p:cNvSpPr txBox="1"/>
          <p:nvPr/>
        </p:nvSpPr>
        <p:spPr>
          <a:xfrm>
            <a:off x="1089406" y="1016630"/>
            <a:ext cx="9656956" cy="1200329"/>
          </a:xfrm>
          <a:prstGeom prst="rect">
            <a:avLst/>
          </a:prstGeom>
          <a:noFill/>
        </p:spPr>
        <p:txBody>
          <a:bodyPr wrap="square" rtlCol="0">
            <a:spAutoFit/>
          </a:bodyPr>
          <a:lstStyle/>
          <a:p>
            <a:pPr marL="285750" indent="-285750">
              <a:buFont typeface="Arial" panose="020B0604020202020204" pitchFamily="34" charset="0"/>
              <a:buChar char="•"/>
            </a:pPr>
            <a:endParaRPr lang="sv-SE" dirty="0"/>
          </a:p>
          <a:p>
            <a:pPr lvl="1"/>
            <a:r>
              <a:rPr lang="sv-SE" dirty="0"/>
              <a:t>Enkäten genomfördes under februari-maj 2020. Deltagande fastigheter enligt nedan.</a:t>
            </a:r>
          </a:p>
          <a:p>
            <a:pPr lvl="1"/>
            <a:endParaRPr lang="sv-SE" dirty="0"/>
          </a:p>
          <a:p>
            <a:pPr marL="285750" indent="-285750">
              <a:buFont typeface="Arial" panose="020B0604020202020204" pitchFamily="34" charset="0"/>
              <a:buChar char="•"/>
            </a:pPr>
            <a:endParaRPr lang="sv-SE" dirty="0"/>
          </a:p>
        </p:txBody>
      </p:sp>
      <p:pic>
        <p:nvPicPr>
          <p:cNvPr id="5" name="Bildobjekt 4">
            <a:extLst>
              <a:ext uri="{FF2B5EF4-FFF2-40B4-BE49-F238E27FC236}">
                <a16:creationId xmlns:a16="http://schemas.microsoft.com/office/drawing/2014/main" id="{1B5E92F8-1DBF-4399-9FED-093FA94B9F45}"/>
              </a:ext>
            </a:extLst>
          </p:cNvPr>
          <p:cNvPicPr>
            <a:picLocks noChangeAspect="1"/>
          </p:cNvPicPr>
          <p:nvPr/>
        </p:nvPicPr>
        <p:blipFill>
          <a:blip r:embed="rId2"/>
          <a:stretch>
            <a:fillRect/>
          </a:stretch>
        </p:blipFill>
        <p:spPr>
          <a:xfrm>
            <a:off x="1603059" y="1828702"/>
            <a:ext cx="5712141" cy="4854689"/>
          </a:xfrm>
          <a:prstGeom prst="rect">
            <a:avLst/>
          </a:prstGeom>
        </p:spPr>
      </p:pic>
    </p:spTree>
    <p:extLst>
      <p:ext uri="{BB962C8B-B14F-4D97-AF65-F5344CB8AC3E}">
        <p14:creationId xmlns:p14="http://schemas.microsoft.com/office/powerpoint/2010/main" val="880076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366093"/>
            <a:ext cx="7066155" cy="400110"/>
          </a:xfrm>
          <a:prstGeom prst="rect">
            <a:avLst/>
          </a:prstGeom>
        </p:spPr>
        <p:txBody>
          <a:bodyPr wrap="square">
            <a:spAutoFit/>
          </a:bodyPr>
          <a:lstStyle/>
          <a:p>
            <a:r>
              <a:rPr lang="sv-SE" sz="2000" b="1" dirty="0">
                <a:latin typeface="Calibri" panose="020F0502020204030204" pitchFamily="34" charset="0"/>
                <a:cs typeface="Calibri" panose="020F0502020204030204" pitchFamily="34" charset="0"/>
              </a:rPr>
              <a:t>ENKÄTEN- SVAR</a:t>
            </a:r>
          </a:p>
        </p:txBody>
      </p:sp>
      <p:sp>
        <p:nvSpPr>
          <p:cNvPr id="5" name="textruta 4">
            <a:extLst>
              <a:ext uri="{FF2B5EF4-FFF2-40B4-BE49-F238E27FC236}">
                <a16:creationId xmlns:a16="http://schemas.microsoft.com/office/drawing/2014/main" id="{90F72C08-45E7-4876-8AFE-F7E1D92AFCA9}"/>
              </a:ext>
            </a:extLst>
          </p:cNvPr>
          <p:cNvSpPr txBox="1"/>
          <p:nvPr/>
        </p:nvSpPr>
        <p:spPr>
          <a:xfrm>
            <a:off x="1035697" y="1156996"/>
            <a:ext cx="7185513" cy="5078313"/>
          </a:xfrm>
          <a:prstGeom prst="rect">
            <a:avLst/>
          </a:prstGeom>
          <a:noFill/>
        </p:spPr>
        <p:txBody>
          <a:bodyPr wrap="square" rtlCol="0">
            <a:spAutoFit/>
          </a:bodyPr>
          <a:lstStyle/>
          <a:p>
            <a:r>
              <a:rPr lang="sv-SE" dirty="0"/>
              <a:t>63 fastighetsägare av 91 besvarade enkäten.</a:t>
            </a:r>
          </a:p>
          <a:p>
            <a:endParaRPr lang="sv-SE" dirty="0"/>
          </a:p>
          <a:p>
            <a:pPr marL="285750" indent="-285750">
              <a:buFont typeface="Arial" panose="020B0604020202020204" pitchFamily="34" charset="0"/>
              <a:buChar char="•"/>
            </a:pPr>
            <a:r>
              <a:rPr lang="sv-SE" dirty="0"/>
              <a:t>Av dessa var 75% (47 </a:t>
            </a:r>
            <a:r>
              <a:rPr lang="sv-SE" dirty="0" err="1"/>
              <a:t>st</a:t>
            </a:r>
            <a:r>
              <a:rPr lang="sv-SE" dirty="0"/>
              <a:t>) </a:t>
            </a:r>
            <a:r>
              <a:rPr lang="sv-SE" u="sng" dirty="0"/>
              <a:t>emot</a:t>
            </a:r>
            <a:r>
              <a:rPr lang="sv-SE" dirty="0"/>
              <a:t> att samfälligheten övertar ”deras” väg.</a:t>
            </a:r>
          </a:p>
          <a:p>
            <a:pPr marL="285750" indent="-285750">
              <a:buFont typeface="Arial" panose="020B0604020202020204" pitchFamily="34" charset="0"/>
              <a:buChar char="•"/>
            </a:pPr>
            <a:r>
              <a:rPr lang="sv-SE" dirty="0"/>
              <a:t>Resterande 25% (16 </a:t>
            </a:r>
            <a:r>
              <a:rPr lang="sv-SE" dirty="0" err="1"/>
              <a:t>st</a:t>
            </a:r>
            <a:r>
              <a:rPr lang="sv-SE" dirty="0"/>
              <a:t>) var </a:t>
            </a:r>
            <a:r>
              <a:rPr lang="sv-SE" u="sng" dirty="0"/>
              <a:t>för</a:t>
            </a:r>
            <a:r>
              <a:rPr lang="sv-SE" dirty="0"/>
              <a:t> att samfälligheten övertar vägen.</a:t>
            </a:r>
          </a:p>
          <a:p>
            <a:pPr marL="285750" indent="-285750">
              <a:buFont typeface="Arial" panose="020B0604020202020204" pitchFamily="34" charset="0"/>
              <a:buChar char="•"/>
            </a:pPr>
            <a:endParaRPr lang="sv-SE" dirty="0"/>
          </a:p>
          <a:p>
            <a:r>
              <a:rPr lang="sv-SE" dirty="0"/>
              <a:t>Kommentarer från de som svarade NEJ var i huvudsak följande:</a:t>
            </a:r>
          </a:p>
          <a:p>
            <a:endParaRPr lang="sv-SE" dirty="0"/>
          </a:p>
          <a:p>
            <a:r>
              <a:rPr lang="sv-SE" dirty="0"/>
              <a:t>1, Man önskar bibehålla vägen i nuvarande standard och själv råda över denna. Oro för ökad trafik, miljöförstöring, minskad trivsel.</a:t>
            </a:r>
          </a:p>
          <a:p>
            <a:r>
              <a:rPr lang="sv-SE" dirty="0"/>
              <a:t>2, Kostnaden. </a:t>
            </a:r>
          </a:p>
          <a:p>
            <a:endParaRPr lang="sv-SE" dirty="0"/>
          </a:p>
          <a:p>
            <a:r>
              <a:rPr lang="sv-SE" dirty="0"/>
              <a:t>Kommentarer från de som svarade JA var i huvudsak följande:</a:t>
            </a:r>
          </a:p>
          <a:p>
            <a:r>
              <a:rPr lang="sv-SE" dirty="0"/>
              <a:t> </a:t>
            </a:r>
          </a:p>
          <a:p>
            <a:r>
              <a:rPr lang="sv-SE" dirty="0"/>
              <a:t>1, En rättvisefråga inom samfälligheten</a:t>
            </a:r>
          </a:p>
          <a:p>
            <a:r>
              <a:rPr lang="sv-SE" dirty="0"/>
              <a:t>2, Man vill inte betala för denna förändring utan menar att samfälligheten skall stå för kostnaden (kommentar från 9 av de 16 som svarade JA).</a:t>
            </a:r>
          </a:p>
          <a:p>
            <a:endParaRPr lang="sv-SE" dirty="0"/>
          </a:p>
          <a:p>
            <a:endParaRPr lang="sv-SE" dirty="0"/>
          </a:p>
        </p:txBody>
      </p:sp>
    </p:spTree>
    <p:extLst>
      <p:ext uri="{BB962C8B-B14F-4D97-AF65-F5344CB8AC3E}">
        <p14:creationId xmlns:p14="http://schemas.microsoft.com/office/powerpoint/2010/main" val="35424015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891883" y="366093"/>
            <a:ext cx="7066155" cy="400110"/>
          </a:xfrm>
          <a:prstGeom prst="rect">
            <a:avLst/>
          </a:prstGeom>
        </p:spPr>
        <p:txBody>
          <a:bodyPr wrap="square">
            <a:spAutoFit/>
          </a:bodyPr>
          <a:lstStyle/>
          <a:p>
            <a:r>
              <a:rPr lang="sv-SE" sz="2000" b="1" dirty="0">
                <a:latin typeface="Calibri" panose="020F0502020204030204" pitchFamily="34" charset="0"/>
                <a:cs typeface="Calibri" panose="020F0502020204030204" pitchFamily="34" charset="0"/>
              </a:rPr>
              <a:t>VÄGFRÅGAN</a:t>
            </a:r>
          </a:p>
        </p:txBody>
      </p:sp>
      <p:sp>
        <p:nvSpPr>
          <p:cNvPr id="5" name="textruta 4">
            <a:extLst>
              <a:ext uri="{FF2B5EF4-FFF2-40B4-BE49-F238E27FC236}">
                <a16:creationId xmlns:a16="http://schemas.microsoft.com/office/drawing/2014/main" id="{90F72C08-45E7-4876-8AFE-F7E1D92AFCA9}"/>
              </a:ext>
            </a:extLst>
          </p:cNvPr>
          <p:cNvSpPr txBox="1"/>
          <p:nvPr/>
        </p:nvSpPr>
        <p:spPr>
          <a:xfrm>
            <a:off x="1415166" y="830278"/>
            <a:ext cx="7185513" cy="6186309"/>
          </a:xfrm>
          <a:prstGeom prst="rect">
            <a:avLst/>
          </a:prstGeom>
          <a:noFill/>
        </p:spPr>
        <p:txBody>
          <a:bodyPr wrap="square" rtlCol="0">
            <a:spAutoFit/>
          </a:bodyPr>
          <a:lstStyle/>
          <a:p>
            <a:pPr marL="285750" indent="-285750">
              <a:buFont typeface="Arial" panose="020B0604020202020204" pitchFamily="34" charset="0"/>
              <a:buChar char="•"/>
            </a:pPr>
            <a:r>
              <a:rPr lang="sv-SE" dirty="0"/>
              <a:t>Denna fråga är mycket komplex och löses inte genom en enkät.</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Dels är det mycket svårt att utforma en enkät som ger ett tydligt svar.</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Dels är det ju bara de berörda som tillfrågats.  Vi vet dock att många medlemmar inom samfälligheten (som inte bor vid en av dessa vägar) har en negativ syn på ett övertagande, om samfälligheten skall ta en kostnad i någon form.</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Frågan är dock uppenbart aktuell genom de nya planbestämmelserna som lyder: </a:t>
            </a:r>
          </a:p>
          <a:p>
            <a:r>
              <a:rPr lang="sv-SE" dirty="0"/>
              <a:t>     ”</a:t>
            </a:r>
            <a:r>
              <a:rPr lang="sv-SE" i="1" dirty="0"/>
              <a:t>Vägar som berör tillfart till flera fastigheter har i planen hanterats som</a:t>
            </a:r>
          </a:p>
          <a:p>
            <a:r>
              <a:rPr lang="sv-SE" i="1" dirty="0"/>
              <a:t>     lokalgata. Denna nya gatumark ska ingå i gemensamhetsanläggningen. ”</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För att detta skall genomföras fordras en Lantmäteriförrättning. Den kan begäras av oss, Marginalen , kommunen eller annan sakägare.</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Att det kommer att ske är ställt utom tvivel, frågan är när och hur en sådan förrättning kommer att påverka samfälligheten och de som bor vid dessa vägar. </a:t>
            </a:r>
          </a:p>
          <a:p>
            <a:endParaRPr lang="sv-SE" dirty="0"/>
          </a:p>
          <a:p>
            <a:endParaRPr lang="sv-SE" dirty="0"/>
          </a:p>
        </p:txBody>
      </p:sp>
    </p:spTree>
    <p:extLst>
      <p:ext uri="{BB962C8B-B14F-4D97-AF65-F5344CB8AC3E}">
        <p14:creationId xmlns:p14="http://schemas.microsoft.com/office/powerpoint/2010/main" val="984945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791215" y="378563"/>
            <a:ext cx="7066155" cy="400110"/>
          </a:xfrm>
          <a:prstGeom prst="rect">
            <a:avLst/>
          </a:prstGeom>
        </p:spPr>
        <p:txBody>
          <a:bodyPr wrap="square">
            <a:spAutoFit/>
          </a:bodyPr>
          <a:lstStyle/>
          <a:p>
            <a:r>
              <a:rPr lang="sv-SE" sz="2000" b="1" dirty="0">
                <a:latin typeface="Calibri" panose="020F0502020204030204" pitchFamily="34" charset="0"/>
                <a:cs typeface="Calibri" panose="020F0502020204030204" pitchFamily="34" charset="0"/>
              </a:rPr>
              <a:t>FÖRRÄTTNING – ATT TÄNKA PÅ</a:t>
            </a:r>
          </a:p>
        </p:txBody>
      </p:sp>
      <p:sp>
        <p:nvSpPr>
          <p:cNvPr id="3" name="textruta 2">
            <a:extLst>
              <a:ext uri="{FF2B5EF4-FFF2-40B4-BE49-F238E27FC236}">
                <a16:creationId xmlns:a16="http://schemas.microsoft.com/office/drawing/2014/main" id="{101E9732-9DFE-4FEE-A8C2-A0CF1CF64953}"/>
              </a:ext>
            </a:extLst>
          </p:cNvPr>
          <p:cNvSpPr txBox="1"/>
          <p:nvPr/>
        </p:nvSpPr>
        <p:spPr>
          <a:xfrm>
            <a:off x="1350934" y="593893"/>
            <a:ext cx="8506436" cy="5909310"/>
          </a:xfrm>
          <a:prstGeom prst="rect">
            <a:avLst/>
          </a:prstGeom>
          <a:noFill/>
        </p:spPr>
        <p:txBody>
          <a:bodyPr wrap="square" rtlCol="0">
            <a:spAutoFit/>
          </a:bodyPr>
          <a:lstStyle/>
          <a:p>
            <a:endParaRPr lang="sv-SE" dirty="0"/>
          </a:p>
          <a:p>
            <a:pPr marL="285750" indent="-285750">
              <a:buFont typeface="Arial" panose="020B0604020202020204" pitchFamily="34" charset="0"/>
              <a:buChar char="•"/>
            </a:pPr>
            <a:r>
              <a:rPr lang="sv-SE" dirty="0"/>
              <a:t>Till komplexiteten hör att en förrättning inte nödvändigtvis bara kommer beröra vägarna utan hela samfälligheten GA 13. Det är känt att Lantmäteriet inte är helt nöjda med hur vår samfällighet ser ut idag.</a:t>
            </a:r>
          </a:p>
          <a:p>
            <a:endParaRPr lang="sv-SE" dirty="0"/>
          </a:p>
          <a:p>
            <a:pPr marL="285750" indent="-285750">
              <a:buFont typeface="Arial" panose="020B0604020202020204" pitchFamily="34" charset="0"/>
              <a:buChar char="•"/>
            </a:pPr>
            <a:r>
              <a:rPr lang="sv-SE" dirty="0"/>
              <a:t>En förrättning av hela GA 13, inklusive vägarna, uppskattas kosta ca 1,3 miljoner.</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Om förrättningen görs i två omgångar - vägar först och sedan övriga frågor , blir kostnaden troligtvis avsevärt högre.</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Ju mer oenighet det finns (inom och utom samfälligheten) desto högre blir kostnaden.</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Vid förrättningen bestäms vilken standard vägarna skall ha, vilket samfälligheten och de boende kan ha åsikter om men Lantmäteriet har avgörandet i sin hand. Bland annat har det att göra med den framtida nivån på service man förväntar behövs inom området (sophämtning, räddningstjänst mm).  Om asfaltering krävs, vilket styrelsen tror blir resultatet, blir kostnaden för standardförbättringen upp mot 2 miljoner. </a:t>
            </a:r>
          </a:p>
          <a:p>
            <a:pPr marL="285750" indent="-285750">
              <a:buFont typeface="Arial" panose="020B0604020202020204" pitchFamily="34" charset="0"/>
              <a:buChar char="•"/>
            </a:pPr>
            <a:endParaRPr lang="sv-SE" i="1" dirty="0"/>
          </a:p>
          <a:p>
            <a:pPr marL="285750" indent="-285750">
              <a:buFont typeface="Arial" panose="020B0604020202020204" pitchFamily="34" charset="0"/>
              <a:buChar char="•"/>
            </a:pPr>
            <a:r>
              <a:rPr lang="sv-SE" dirty="0"/>
              <a:t>Vid förrättningen bestäms även vem som skall bekosta standardhöjningen. Enligt uppgifter från flera håll, är det oftast de boende vid vägen som får stå för kostnaden.</a:t>
            </a:r>
          </a:p>
          <a:p>
            <a:endParaRPr lang="sv-SE" dirty="0"/>
          </a:p>
        </p:txBody>
      </p:sp>
    </p:spTree>
    <p:extLst>
      <p:ext uri="{BB962C8B-B14F-4D97-AF65-F5344CB8AC3E}">
        <p14:creationId xmlns:p14="http://schemas.microsoft.com/office/powerpoint/2010/main" val="42479965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791215" y="378563"/>
            <a:ext cx="7066155" cy="400110"/>
          </a:xfrm>
          <a:prstGeom prst="rect">
            <a:avLst/>
          </a:prstGeom>
        </p:spPr>
        <p:txBody>
          <a:bodyPr wrap="square">
            <a:spAutoFit/>
          </a:bodyPr>
          <a:lstStyle/>
          <a:p>
            <a:r>
              <a:rPr lang="sv-SE" sz="2000" b="1" dirty="0">
                <a:latin typeface="Calibri" panose="020F0502020204030204" pitchFamily="34" charset="0"/>
                <a:cs typeface="Calibri" panose="020F0502020204030204" pitchFamily="34" charset="0"/>
              </a:rPr>
              <a:t>FÖRRÄTTNING – ATT TÄNKA PÅ</a:t>
            </a:r>
          </a:p>
        </p:txBody>
      </p:sp>
      <p:sp>
        <p:nvSpPr>
          <p:cNvPr id="3" name="textruta 2">
            <a:extLst>
              <a:ext uri="{FF2B5EF4-FFF2-40B4-BE49-F238E27FC236}">
                <a16:creationId xmlns:a16="http://schemas.microsoft.com/office/drawing/2014/main" id="{101E9732-9DFE-4FEE-A8C2-A0CF1CF64953}"/>
              </a:ext>
            </a:extLst>
          </p:cNvPr>
          <p:cNvSpPr txBox="1"/>
          <p:nvPr/>
        </p:nvSpPr>
        <p:spPr>
          <a:xfrm>
            <a:off x="1518714" y="988397"/>
            <a:ext cx="8506436" cy="5632311"/>
          </a:xfrm>
          <a:prstGeom prst="rect">
            <a:avLst/>
          </a:prstGeom>
          <a:noFill/>
        </p:spPr>
        <p:txBody>
          <a:bodyPr wrap="square" rtlCol="0">
            <a:spAutoFit/>
          </a:bodyPr>
          <a:lstStyle/>
          <a:p>
            <a:pPr marL="285750" indent="-285750">
              <a:buFont typeface="Arial" panose="020B0604020202020204" pitchFamily="34" charset="0"/>
              <a:buChar char="•"/>
            </a:pPr>
            <a:r>
              <a:rPr lang="sv-SE" dirty="0"/>
              <a:t>Vid en förrättning har alla sakägare rätt att komma med sina synpunkter.  Det innebär bland annat </a:t>
            </a:r>
            <a:r>
              <a:rPr lang="sv-SE" u="sng" dirty="0"/>
              <a:t>samtliga </a:t>
            </a:r>
            <a:r>
              <a:rPr lang="sv-SE" dirty="0"/>
              <a:t>våra medlemmar. Här finns en risk för stor oenighet.</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Info har kommit från flera håll att om en större förrättning begärs kan det komma att inkludera en uppdelning av samfälligheten i mindre samfälligheter (5-6 delområden).</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En uppdelning av samfälligheten skulle påverka ekonomin.  Vi har idag en mycket låg avgift och en effektiv administration av samfälligheten. </a:t>
            </a:r>
          </a:p>
          <a:p>
            <a:endParaRPr lang="sv-SE" dirty="0"/>
          </a:p>
          <a:p>
            <a:pPr marL="285750" indent="-285750">
              <a:buFont typeface="Arial" panose="020B0604020202020204" pitchFamily="34" charset="0"/>
              <a:buChar char="•"/>
            </a:pPr>
            <a:r>
              <a:rPr lang="sv-SE" dirty="0"/>
              <a:t>En större förrättning kan även innebära nya andelstal. Permanentboende och/eller de som nyttjar längre sträckor av vägarna kommer sannolikt få betala högre avgift än övriga.</a:t>
            </a:r>
          </a:p>
          <a:p>
            <a:endParaRPr lang="sv-SE" dirty="0"/>
          </a:p>
          <a:p>
            <a:pPr marL="285750" indent="-285750">
              <a:buFont typeface="Arial" panose="020B0604020202020204" pitchFamily="34" charset="0"/>
              <a:buChar char="•"/>
            </a:pPr>
            <a:r>
              <a:rPr lang="sv-SE" dirty="0"/>
              <a:t>Hur Marginalen skulle agera i denna fråga är oklar. Deras mål är att på sikt överlämna marken på </a:t>
            </a:r>
            <a:r>
              <a:rPr lang="sv-SE" dirty="0" err="1"/>
              <a:t>Grönö</a:t>
            </a:r>
            <a:r>
              <a:rPr lang="sv-SE" dirty="0"/>
              <a:t> och i Pepparängen/</a:t>
            </a:r>
            <a:r>
              <a:rPr lang="sv-SE" dirty="0" err="1"/>
              <a:t>Bråtviken</a:t>
            </a:r>
            <a:r>
              <a:rPr lang="sv-SE" dirty="0"/>
              <a:t> och frågan är hur en förrättning skulle påverka detta.  Man kan dock utgå ifrån att en förrättning skulle bli enklare och billigare om det bara finns en markägare dvs samfälligheten.</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Handläggningstiden hos Lantmäteriet är för närvarande lång. Man pratar om 2 år, men det kan naturligtvis komma att ändras.</a:t>
            </a:r>
          </a:p>
        </p:txBody>
      </p:sp>
    </p:spTree>
    <p:extLst>
      <p:ext uri="{BB962C8B-B14F-4D97-AF65-F5344CB8AC3E}">
        <p14:creationId xmlns:p14="http://schemas.microsoft.com/office/powerpoint/2010/main" val="19201584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F1E39AB-282D-4C70-9428-58DADF8A8D27}"/>
              </a:ext>
            </a:extLst>
          </p:cNvPr>
          <p:cNvSpPr/>
          <p:nvPr/>
        </p:nvSpPr>
        <p:spPr>
          <a:xfrm>
            <a:off x="2791215" y="378563"/>
            <a:ext cx="7066155" cy="400110"/>
          </a:xfrm>
          <a:prstGeom prst="rect">
            <a:avLst/>
          </a:prstGeom>
        </p:spPr>
        <p:txBody>
          <a:bodyPr wrap="square">
            <a:spAutoFit/>
          </a:bodyPr>
          <a:lstStyle/>
          <a:p>
            <a:r>
              <a:rPr lang="sv-SE" sz="2000" b="1" dirty="0">
                <a:latin typeface="Calibri" panose="020F0502020204030204" pitchFamily="34" charset="0"/>
                <a:cs typeface="Calibri" panose="020F0502020204030204" pitchFamily="34" charset="0"/>
              </a:rPr>
              <a:t>FÖRRÄTTNING STYRELSENS SLUTSATS</a:t>
            </a:r>
          </a:p>
        </p:txBody>
      </p:sp>
      <p:sp>
        <p:nvSpPr>
          <p:cNvPr id="3" name="textruta 2">
            <a:extLst>
              <a:ext uri="{FF2B5EF4-FFF2-40B4-BE49-F238E27FC236}">
                <a16:creationId xmlns:a16="http://schemas.microsoft.com/office/drawing/2014/main" id="{101E9732-9DFE-4FEE-A8C2-A0CF1CF64953}"/>
              </a:ext>
            </a:extLst>
          </p:cNvPr>
          <p:cNvSpPr txBox="1"/>
          <p:nvPr/>
        </p:nvSpPr>
        <p:spPr>
          <a:xfrm>
            <a:off x="1443213" y="1315568"/>
            <a:ext cx="8506436" cy="5632311"/>
          </a:xfrm>
          <a:prstGeom prst="rect">
            <a:avLst/>
          </a:prstGeom>
          <a:noFill/>
        </p:spPr>
        <p:txBody>
          <a:bodyPr wrap="square" rtlCol="0">
            <a:spAutoFit/>
          </a:bodyPr>
          <a:lstStyle/>
          <a:p>
            <a:pPr marL="285750" indent="-285750">
              <a:buFont typeface="Arial" panose="020B0604020202020204" pitchFamily="34" charset="0"/>
              <a:buChar char="•"/>
            </a:pPr>
            <a:r>
              <a:rPr lang="sv-SE" dirty="0"/>
              <a:t>Frågan om ett införlivande av ”lokalgatorna” begränsas inte till att vara för eller emot detta.  Frågan är avsevärt mer komplex.</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En förrättning kommer att ske , förr eller senare.</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En förrättning riskerar skapa stora spänningar inom samfälligheten.</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En förrättning kommer inte att tillgodose allas önskemål, tvärtom riskeras att många av de boende vid lokalgatorna tvingas in i något de inte önskar.</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Vi bör av kostnadsskäl inte begära förrättning på endast vägarna, utan avvakta till en större förrättning sker.</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r>
              <a:rPr lang="sv-SE" dirty="0"/>
              <a:t>Det är styrelsens uppfattning att samfälligheten inte bör vara den som begär en förrättning utan avvakta tills Marginalen lämnar över mark efter avslutad exploatering. Som ensam ägare till marken inom GA 13 bör en förrättning kunna bli både enklare och billigare.</a:t>
            </a:r>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a:p>
            <a:pPr marL="285750" indent="-285750">
              <a:buFont typeface="Arial" panose="020B0604020202020204" pitchFamily="34" charset="0"/>
              <a:buChar char="•"/>
            </a:pPr>
            <a:endParaRPr lang="sv-SE" dirty="0"/>
          </a:p>
        </p:txBody>
      </p:sp>
    </p:spTree>
    <p:extLst>
      <p:ext uri="{BB962C8B-B14F-4D97-AF65-F5344CB8AC3E}">
        <p14:creationId xmlns:p14="http://schemas.microsoft.com/office/powerpoint/2010/main" val="23508704"/>
      </p:ext>
    </p:extLst>
  </p:cSld>
  <p:clrMapOvr>
    <a:masterClrMapping/>
  </p:clrMapOvr>
</p:sld>
</file>

<file path=ppt/theme/theme1.xml><?xml version="1.0" encoding="utf-8"?>
<a:theme xmlns:a="http://schemas.openxmlformats.org/drawingml/2006/main" name="Paket">
  <a:themeElements>
    <a:clrScheme name="Paket">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ke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ket">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otalTime>1799</TotalTime>
  <Words>2046</Words>
  <Application>Microsoft Office PowerPoint</Application>
  <PresentationFormat>Bredbild</PresentationFormat>
  <Paragraphs>205</Paragraphs>
  <Slides>21</Slides>
  <Notes>0</Notes>
  <HiddenSlides>0</HiddenSlides>
  <MMClips>0</MMClips>
  <ScaleCrop>false</ScaleCrop>
  <HeadingPairs>
    <vt:vector size="6" baseType="variant">
      <vt:variant>
        <vt:lpstr>Använt teckensnitt</vt:lpstr>
      </vt:variant>
      <vt:variant>
        <vt:i4>3</vt:i4>
      </vt:variant>
      <vt:variant>
        <vt:lpstr>Tema</vt:lpstr>
      </vt:variant>
      <vt:variant>
        <vt:i4>1</vt:i4>
      </vt:variant>
      <vt:variant>
        <vt:lpstr>Bildrubriker</vt:lpstr>
      </vt:variant>
      <vt:variant>
        <vt:i4>21</vt:i4>
      </vt:variant>
    </vt:vector>
  </HeadingPairs>
  <TitlesOfParts>
    <vt:vector size="25" baseType="lpstr">
      <vt:lpstr>Arial</vt:lpstr>
      <vt:lpstr>Calibri</vt:lpstr>
      <vt:lpstr>Gill Sans MT</vt:lpstr>
      <vt:lpstr>Paket</vt:lpstr>
      <vt:lpstr>Årsmöte Horns Samfällighet</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lpstr>PowerPoint-presentation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Årsmöte Horns Samfällighet</dc:title>
  <dc:creator>Anders Sandström</dc:creator>
  <cp:lastModifiedBy>Christer Ramebäck</cp:lastModifiedBy>
  <cp:revision>31</cp:revision>
  <dcterms:created xsi:type="dcterms:W3CDTF">2019-05-20T13:07:46Z</dcterms:created>
  <dcterms:modified xsi:type="dcterms:W3CDTF">2021-10-11T16:38:34Z</dcterms:modified>
</cp:coreProperties>
</file>